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</p:sldIdLst>
  <p:sldSz cy="5143500" cx="9144000"/>
  <p:notesSz cx="6858000" cy="9144000"/>
  <p:embeddedFontLst>
    <p:embeddedFont>
      <p:font typeface="Montserrat SemiBold"/>
      <p:regular r:id="rId42"/>
      <p:bold r:id="rId43"/>
      <p:italic r:id="rId44"/>
      <p:boldItalic r:id="rId45"/>
    </p:embeddedFont>
    <p:embeddedFont>
      <p:font typeface="Montserrat"/>
      <p:regular r:id="rId46"/>
      <p:bold r:id="rId47"/>
      <p:italic r:id="rId48"/>
      <p:boldItalic r:id="rId49"/>
    </p:embeddedFont>
    <p:embeddedFont>
      <p:font typeface="Fira Mono"/>
      <p:regular r:id="rId50"/>
      <p:bold r:id="rId51"/>
    </p:embeddedFont>
    <p:embeddedFont>
      <p:font typeface="Montserrat Medium"/>
      <p:regular r:id="rId52"/>
      <p:bold r:id="rId53"/>
      <p:italic r:id="rId54"/>
      <p:boldItalic r:id="rId5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737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6F5EB0A9-B5AB-46B1-95EE-1D734D426957}">
  <a:tblStyle styleId="{6F5EB0A9-B5AB-46B1-95EE-1D734D426957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737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font" Target="fonts/MontserratSemiBold-regular.fntdata"/><Relationship Id="rId41" Type="http://schemas.openxmlformats.org/officeDocument/2006/relationships/slide" Target="slides/slide35.xml"/><Relationship Id="rId44" Type="http://schemas.openxmlformats.org/officeDocument/2006/relationships/font" Target="fonts/MontserratSemiBold-italic.fntdata"/><Relationship Id="rId43" Type="http://schemas.openxmlformats.org/officeDocument/2006/relationships/font" Target="fonts/MontserratSemiBold-bold.fntdata"/><Relationship Id="rId46" Type="http://schemas.openxmlformats.org/officeDocument/2006/relationships/font" Target="fonts/Montserrat-regular.fntdata"/><Relationship Id="rId45" Type="http://schemas.openxmlformats.org/officeDocument/2006/relationships/font" Target="fonts/MontserratSemiBold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font" Target="fonts/Montserrat-italic.fntdata"/><Relationship Id="rId47" Type="http://schemas.openxmlformats.org/officeDocument/2006/relationships/font" Target="fonts/Montserrat-bold.fntdata"/><Relationship Id="rId49" Type="http://schemas.openxmlformats.org/officeDocument/2006/relationships/font" Target="fonts/Montserrat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FiraMono-bold.fntdata"/><Relationship Id="rId50" Type="http://schemas.openxmlformats.org/officeDocument/2006/relationships/font" Target="fonts/FiraMono-regular.fntdata"/><Relationship Id="rId53" Type="http://schemas.openxmlformats.org/officeDocument/2006/relationships/font" Target="fonts/MontserratMedium-bold.fntdata"/><Relationship Id="rId52" Type="http://schemas.openxmlformats.org/officeDocument/2006/relationships/font" Target="fonts/MontserratMedium-regular.fntdata"/><Relationship Id="rId11" Type="http://schemas.openxmlformats.org/officeDocument/2006/relationships/slide" Target="slides/slide5.xml"/><Relationship Id="rId55" Type="http://schemas.openxmlformats.org/officeDocument/2006/relationships/font" Target="fonts/MontserratMedium-boldItalic.fntdata"/><Relationship Id="rId10" Type="http://schemas.openxmlformats.org/officeDocument/2006/relationships/slide" Target="slides/slide4.xml"/><Relationship Id="rId54" Type="http://schemas.openxmlformats.org/officeDocument/2006/relationships/font" Target="fonts/MontserratMedium-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gif>
</file>

<file path=ppt/media/image16.png>
</file>

<file path=ppt/media/image17.gif>
</file>

<file path=ppt/media/image18.gif>
</file>

<file path=ppt/media/image19.gif>
</file>

<file path=ppt/media/image2.png>
</file>

<file path=ppt/media/image20.gif>
</file>

<file path=ppt/media/image21.gif>
</file>

<file path=ppt/media/image22.png>
</file>

<file path=ppt/media/image23.gif>
</file>

<file path=ppt/media/image24.gif>
</file>

<file path=ppt/media/image25.png>
</file>

<file path=ppt/media/image26.png>
</file>

<file path=ppt/media/image27.gif>
</file>

<file path=ppt/media/image28.gif>
</file>

<file path=ppt/media/image29.png>
</file>

<file path=ppt/media/image3.png>
</file>

<file path=ppt/media/image30.png>
</file>

<file path=ppt/media/image31.png>
</file>

<file path=ppt/media/image32.png>
</file>

<file path=ppt/media/image33.gif>
</file>

<file path=ppt/media/image34.gif>
</file>

<file path=ppt/media/image35.png>
</file>

<file path=ppt/media/image36.png>
</file>

<file path=ppt/media/image37.png>
</file>

<file path=ppt/media/image38.gif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jp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406688a43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406688a43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38d6254e3c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138d6254e3c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38d6254e3c_1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138d6254e3c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38d6254e3c_1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38d6254e3c_1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1383dfec673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1383dfec673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38d6254e3c_1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138d6254e3c_1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38d6254e3c_1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38d6254e3c_1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138d6254e3c_1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138d6254e3c_1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38d6254e3c_1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138d6254e3c_1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38d6254e3c_1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138d6254e3c_1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38d6254e3c_1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138d6254e3c_1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138d6254e3c_1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138d6254e3c_1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138d6254e3c_1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138d6254e3c_1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138d6254e3c_1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138d6254e3c_1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138d6254e3c_1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138d6254e3c_1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1389a6af2ad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1389a6af2ad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138d6254e3c_1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138d6254e3c_1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138d6254e3c_1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138d6254e3c_1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138d6254e3c_1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138d6254e3c_1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138d6254e3c_1_1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138d6254e3c_1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138d6254e3c_1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138d6254e3c_1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429e06365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429e06365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138d6254e3c_1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138d6254e3c_1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138d6254e3c_1_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138d6254e3c_1_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138d6254e3c_1_2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138d6254e3c_1_2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13fa872340e_1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13fa872340e_1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13fa872340e_1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13fa872340e_1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1406688a437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1406688a437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3fa872340e_1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13fa872340e_1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38785eb885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138785eb885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3fa872340e_1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13fa872340e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38785eb885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138785eb885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38d6254e3c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138d6254e3c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138d6254e3c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138d6254e3c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1.png"/><Relationship Id="rId5" Type="http://schemas.openxmlformats.org/officeDocument/2006/relationships/image" Target="../media/image4.png"/><Relationship Id="rId6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con título y subtítulo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3650" y="4287600"/>
            <a:ext cx="9171300" cy="8559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1226800"/>
            <a:ext cx="8520600" cy="15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4900"/>
              <a:buFont typeface="Montserrat"/>
              <a:buNone/>
              <a:defRPr b="1" sz="49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Medium"/>
              <a:buNone/>
              <a:defRPr sz="25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13" name="Google Shape;13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10675" y="4073939"/>
            <a:ext cx="1365875" cy="1365875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2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" name="Google Shape;15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264238"/>
            <a:ext cx="1163080" cy="792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5413">
          <p15:clr>
            <a:srgbClr val="FA7B17"/>
          </p15:clr>
        </p15:guide>
        <p15:guide id="2" pos="347">
          <p15:clr>
            <a:srgbClr val="FA7B17"/>
          </p15:clr>
        </p15:guide>
        <p15:guide id="3" orient="horz" pos="2778">
          <p15:clr>
            <a:srgbClr val="FA7B17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tarea y consigna">
  <p:cSld name="BIG_NUMBER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1"/>
          <p:cNvSpPr/>
          <p:nvPr/>
        </p:nvSpPr>
        <p:spPr>
          <a:xfrm>
            <a:off x="-13650" y="4328925"/>
            <a:ext cx="9171300" cy="8559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82" name="Google Shape;82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26135" y="4508338"/>
            <a:ext cx="1091725" cy="49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3650" y="4264238"/>
            <a:ext cx="1163080" cy="792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10675" y="4073939"/>
            <a:ext cx="1365875" cy="1365875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1"/>
          <p:cNvSpPr txBox="1"/>
          <p:nvPr>
            <p:ph type="title"/>
          </p:nvPr>
        </p:nvSpPr>
        <p:spPr>
          <a:xfrm>
            <a:off x="432025" y="187325"/>
            <a:ext cx="7982100" cy="49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Font typeface="Montserrat Medium"/>
              <a:buNone/>
              <a:defRPr sz="26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6" name="Google Shape;86;p11"/>
          <p:cNvSpPr txBox="1"/>
          <p:nvPr>
            <p:ph idx="1" type="body"/>
          </p:nvPr>
        </p:nvSpPr>
        <p:spPr>
          <a:xfrm>
            <a:off x="432025" y="847675"/>
            <a:ext cx="8280000" cy="33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portante o recordatorio" type="blank">
  <p:cSld name="BLANK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/>
          <p:cNvSpPr/>
          <p:nvPr/>
        </p:nvSpPr>
        <p:spPr>
          <a:xfrm>
            <a:off x="-13650" y="-5775"/>
            <a:ext cx="9171300" cy="8559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9" name="Google Shape;89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10675" y="-260761"/>
            <a:ext cx="1365875" cy="136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738"/>
            <a:ext cx="1163080" cy="792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26135" y="164938"/>
            <a:ext cx="1091725" cy="4971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2"/>
          <p:cNvSpPr txBox="1"/>
          <p:nvPr>
            <p:ph type="title"/>
          </p:nvPr>
        </p:nvSpPr>
        <p:spPr>
          <a:xfrm>
            <a:off x="490250" y="1135950"/>
            <a:ext cx="8097300" cy="36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700"/>
              <a:buFont typeface="Montserrat"/>
              <a:buNone/>
              <a:defRPr b="1" sz="37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ase 0">
  <p:cSld name="BLANK_1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3"/>
          <p:cNvSpPr/>
          <p:nvPr/>
        </p:nvSpPr>
        <p:spPr>
          <a:xfrm>
            <a:off x="212425" y="1172325"/>
            <a:ext cx="8636100" cy="436800"/>
          </a:xfrm>
          <a:prstGeom prst="chevron">
            <a:avLst>
              <a:gd fmla="val 50000" name="adj"/>
            </a:avLst>
          </a:prstGeom>
          <a:solidFill>
            <a:srgbClr val="7685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13"/>
          <p:cNvSpPr/>
          <p:nvPr/>
        </p:nvSpPr>
        <p:spPr>
          <a:xfrm>
            <a:off x="3907500" y="792225"/>
            <a:ext cx="1176600" cy="11646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13"/>
          <p:cNvSpPr/>
          <p:nvPr/>
        </p:nvSpPr>
        <p:spPr>
          <a:xfrm>
            <a:off x="6745000" y="808425"/>
            <a:ext cx="1176600" cy="1164600"/>
          </a:xfrm>
          <a:prstGeom prst="ellipse">
            <a:avLst/>
          </a:prstGeom>
          <a:solidFill>
            <a:srgbClr val="F9F9F9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3"/>
          <p:cNvSpPr txBox="1"/>
          <p:nvPr/>
        </p:nvSpPr>
        <p:spPr>
          <a:xfrm>
            <a:off x="3331525" y="2150250"/>
            <a:ext cx="2397900" cy="21216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13"/>
          <p:cNvSpPr txBox="1"/>
          <p:nvPr/>
        </p:nvSpPr>
        <p:spPr>
          <a:xfrm>
            <a:off x="6134350" y="2150250"/>
            <a:ext cx="2397900" cy="2121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3"/>
          <p:cNvSpPr txBox="1"/>
          <p:nvPr>
            <p:ph type="title"/>
          </p:nvPr>
        </p:nvSpPr>
        <p:spPr>
          <a:xfrm>
            <a:off x="3331525" y="2159925"/>
            <a:ext cx="2397900" cy="21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0" name="Google Shape;100;p13"/>
          <p:cNvSpPr txBox="1"/>
          <p:nvPr>
            <p:ph idx="2" type="title"/>
          </p:nvPr>
        </p:nvSpPr>
        <p:spPr>
          <a:xfrm>
            <a:off x="6134350" y="2196275"/>
            <a:ext cx="2397900" cy="207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1" name="Google Shape;101;p13"/>
          <p:cNvSpPr txBox="1"/>
          <p:nvPr>
            <p:ph idx="3" type="title"/>
          </p:nvPr>
        </p:nvSpPr>
        <p:spPr>
          <a:xfrm>
            <a:off x="4039950" y="1164225"/>
            <a:ext cx="91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1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2" name="Google Shape;102;p13"/>
          <p:cNvSpPr txBox="1"/>
          <p:nvPr>
            <p:ph idx="4" type="title"/>
          </p:nvPr>
        </p:nvSpPr>
        <p:spPr>
          <a:xfrm>
            <a:off x="6877450" y="1164225"/>
            <a:ext cx="91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Montserrat"/>
              <a:buNone/>
              <a:defRPr b="1" sz="14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3" name="Google Shape;103;p13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4" name="Google Shape;104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3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32">
          <p15:clr>
            <a:srgbClr val="FA7B1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ase 2 - 37">
  <p:cSld name="BLANK_1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4"/>
          <p:cNvSpPr/>
          <p:nvPr/>
        </p:nvSpPr>
        <p:spPr>
          <a:xfrm>
            <a:off x="212425" y="1172325"/>
            <a:ext cx="8636100" cy="436800"/>
          </a:xfrm>
          <a:prstGeom prst="chevron">
            <a:avLst>
              <a:gd fmla="val 50000" name="adj"/>
            </a:avLst>
          </a:prstGeom>
          <a:solidFill>
            <a:srgbClr val="7685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14"/>
          <p:cNvSpPr/>
          <p:nvPr/>
        </p:nvSpPr>
        <p:spPr>
          <a:xfrm>
            <a:off x="3907500" y="792225"/>
            <a:ext cx="1176600" cy="11646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14"/>
          <p:cNvSpPr/>
          <p:nvPr/>
        </p:nvSpPr>
        <p:spPr>
          <a:xfrm>
            <a:off x="1139350" y="792225"/>
            <a:ext cx="1176600" cy="1164600"/>
          </a:xfrm>
          <a:prstGeom prst="ellipse">
            <a:avLst/>
          </a:prstGeom>
          <a:solidFill>
            <a:srgbClr val="F9F9F9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14"/>
          <p:cNvSpPr/>
          <p:nvPr/>
        </p:nvSpPr>
        <p:spPr>
          <a:xfrm>
            <a:off x="6745000" y="808425"/>
            <a:ext cx="1176600" cy="1164600"/>
          </a:xfrm>
          <a:prstGeom prst="ellipse">
            <a:avLst/>
          </a:prstGeom>
          <a:solidFill>
            <a:srgbClr val="F9F9F9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14"/>
          <p:cNvSpPr txBox="1"/>
          <p:nvPr/>
        </p:nvSpPr>
        <p:spPr>
          <a:xfrm>
            <a:off x="528700" y="2150250"/>
            <a:ext cx="2397900" cy="21312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14"/>
          <p:cNvSpPr txBox="1"/>
          <p:nvPr/>
        </p:nvSpPr>
        <p:spPr>
          <a:xfrm>
            <a:off x="6134350" y="2150250"/>
            <a:ext cx="2397900" cy="2121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4"/>
          <p:cNvSpPr txBox="1"/>
          <p:nvPr>
            <p:ph type="title"/>
          </p:nvPr>
        </p:nvSpPr>
        <p:spPr>
          <a:xfrm>
            <a:off x="1271800" y="1159375"/>
            <a:ext cx="91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Montserrat"/>
              <a:buNone/>
              <a:defRPr b="1" sz="14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5" name="Google Shape;115;p14"/>
          <p:cNvSpPr txBox="1"/>
          <p:nvPr>
            <p:ph idx="2" type="title"/>
          </p:nvPr>
        </p:nvSpPr>
        <p:spPr>
          <a:xfrm>
            <a:off x="3938175" y="1159375"/>
            <a:ext cx="109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1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6" name="Google Shape;116;p14"/>
          <p:cNvSpPr txBox="1"/>
          <p:nvPr>
            <p:ph idx="3" type="title"/>
          </p:nvPr>
        </p:nvSpPr>
        <p:spPr>
          <a:xfrm>
            <a:off x="6877450" y="1159388"/>
            <a:ext cx="91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Montserrat"/>
              <a:buNone/>
              <a:defRPr b="1" sz="14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7" name="Google Shape;117;p14"/>
          <p:cNvSpPr txBox="1"/>
          <p:nvPr>
            <p:ph idx="4" type="title"/>
          </p:nvPr>
        </p:nvSpPr>
        <p:spPr>
          <a:xfrm>
            <a:off x="532575" y="2150850"/>
            <a:ext cx="2397900" cy="21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8" name="Google Shape;118;p14"/>
          <p:cNvSpPr txBox="1"/>
          <p:nvPr>
            <p:ph idx="5" type="title"/>
          </p:nvPr>
        </p:nvSpPr>
        <p:spPr>
          <a:xfrm>
            <a:off x="6130475" y="2159925"/>
            <a:ext cx="2397900" cy="21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9" name="Google Shape;119;p14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0" name="Google Shape;120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4"/>
          <p:cNvSpPr txBox="1"/>
          <p:nvPr/>
        </p:nvSpPr>
        <p:spPr>
          <a:xfrm>
            <a:off x="3331525" y="2150250"/>
            <a:ext cx="2397900" cy="21216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14"/>
          <p:cNvSpPr txBox="1"/>
          <p:nvPr>
            <p:ph idx="6" type="title"/>
          </p:nvPr>
        </p:nvSpPr>
        <p:spPr>
          <a:xfrm>
            <a:off x="3331525" y="2159925"/>
            <a:ext cx="2397900" cy="21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24" name="Google Shape;124;p14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32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Última clase">
  <p:cSld name="BLANK_1_1_1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5"/>
          <p:cNvSpPr/>
          <p:nvPr/>
        </p:nvSpPr>
        <p:spPr>
          <a:xfrm>
            <a:off x="212425" y="1172325"/>
            <a:ext cx="4818000" cy="436800"/>
          </a:xfrm>
          <a:prstGeom prst="chevron">
            <a:avLst>
              <a:gd fmla="val 45084" name="adj"/>
            </a:avLst>
          </a:prstGeom>
          <a:solidFill>
            <a:srgbClr val="7685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15"/>
          <p:cNvSpPr/>
          <p:nvPr/>
        </p:nvSpPr>
        <p:spPr>
          <a:xfrm>
            <a:off x="3907500" y="792225"/>
            <a:ext cx="1176600" cy="11646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15"/>
          <p:cNvSpPr/>
          <p:nvPr/>
        </p:nvSpPr>
        <p:spPr>
          <a:xfrm>
            <a:off x="1139350" y="792225"/>
            <a:ext cx="1176600" cy="1164600"/>
          </a:xfrm>
          <a:prstGeom prst="ellipse">
            <a:avLst/>
          </a:prstGeom>
          <a:solidFill>
            <a:srgbClr val="F9F9F9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15"/>
          <p:cNvSpPr txBox="1"/>
          <p:nvPr/>
        </p:nvSpPr>
        <p:spPr>
          <a:xfrm>
            <a:off x="528700" y="2150250"/>
            <a:ext cx="2397900" cy="21312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15"/>
          <p:cNvSpPr txBox="1"/>
          <p:nvPr>
            <p:ph type="title"/>
          </p:nvPr>
        </p:nvSpPr>
        <p:spPr>
          <a:xfrm>
            <a:off x="1271800" y="1159375"/>
            <a:ext cx="91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Montserrat"/>
              <a:buNone/>
              <a:defRPr b="1" sz="14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31" name="Google Shape;131;p15"/>
          <p:cNvSpPr txBox="1"/>
          <p:nvPr>
            <p:ph idx="2" type="title"/>
          </p:nvPr>
        </p:nvSpPr>
        <p:spPr>
          <a:xfrm>
            <a:off x="3938175" y="1159375"/>
            <a:ext cx="109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1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32" name="Google Shape;132;p15"/>
          <p:cNvSpPr txBox="1"/>
          <p:nvPr>
            <p:ph idx="3" type="title"/>
          </p:nvPr>
        </p:nvSpPr>
        <p:spPr>
          <a:xfrm>
            <a:off x="532575" y="2150850"/>
            <a:ext cx="2397900" cy="21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3" name="Google Shape;133;p15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4" name="Google Shape;134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5"/>
          <p:cNvSpPr txBox="1"/>
          <p:nvPr/>
        </p:nvSpPr>
        <p:spPr>
          <a:xfrm>
            <a:off x="3331525" y="2150250"/>
            <a:ext cx="2397900" cy="21216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15"/>
          <p:cNvSpPr txBox="1"/>
          <p:nvPr>
            <p:ph idx="4" type="title"/>
          </p:nvPr>
        </p:nvSpPr>
        <p:spPr>
          <a:xfrm>
            <a:off x="3331525" y="2159925"/>
            <a:ext cx="2397900" cy="21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38" name="Google Shape;138;p15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32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cepto destacado y explicación">
  <p:cSld name="TITLE_1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/>
          <p:nvPr/>
        </p:nvSpPr>
        <p:spPr>
          <a:xfrm>
            <a:off x="-27250" y="-18175"/>
            <a:ext cx="9171300" cy="51618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3"/>
          <p:cNvSpPr txBox="1"/>
          <p:nvPr>
            <p:ph type="ctrTitle"/>
          </p:nvPr>
        </p:nvSpPr>
        <p:spPr>
          <a:xfrm>
            <a:off x="550375" y="7600"/>
            <a:ext cx="8043300" cy="15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b="1" sz="4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0" name="Google Shape;20;p3"/>
          <p:cNvSpPr txBox="1"/>
          <p:nvPr>
            <p:ph idx="1" type="subTitle"/>
          </p:nvPr>
        </p:nvSpPr>
        <p:spPr>
          <a:xfrm>
            <a:off x="550375" y="1614925"/>
            <a:ext cx="8043300" cy="264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Montserrat Medium"/>
              <a:buNone/>
              <a:defRPr sz="17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21" name="Google Shape;21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10675" y="4073939"/>
            <a:ext cx="1365875" cy="136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22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23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264238"/>
            <a:ext cx="1163080" cy="792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5413">
          <p15:clr>
            <a:srgbClr val="FA7B17"/>
          </p15:clr>
        </p15:guide>
        <p15:guide id="2" pos="347">
          <p15:clr>
            <a:srgbClr val="FA7B17"/>
          </p15:clr>
        </p15:guide>
        <p15:guide id="3" orient="horz" pos="2778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/>
          <p:nvPr>
            <p:ph type="title"/>
          </p:nvPr>
        </p:nvSpPr>
        <p:spPr>
          <a:xfrm>
            <a:off x="3335100" y="1617575"/>
            <a:ext cx="5497200" cy="137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 sz="37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pic>
        <p:nvPicPr>
          <p:cNvPr id="26" name="Google Shape;26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1290050"/>
            <a:ext cx="3040999" cy="207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Google Shape;27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2877" y="4573625"/>
            <a:ext cx="741498" cy="399274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4"/>
          <p:cNvSpPr txBox="1"/>
          <p:nvPr/>
        </p:nvSpPr>
        <p:spPr>
          <a:xfrm>
            <a:off x="3326000" y="3062475"/>
            <a:ext cx="5534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9" name="Google Shape;29;p4"/>
          <p:cNvSpPr txBox="1"/>
          <p:nvPr>
            <p:ph idx="1" type="subTitle"/>
          </p:nvPr>
        </p:nvSpPr>
        <p:spPr>
          <a:xfrm>
            <a:off x="3335025" y="2986525"/>
            <a:ext cx="5534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Medium"/>
              <a:buNone/>
              <a:defRPr sz="25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0" name="Google Shape;30;p4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" name="Google Shape;31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 txBox="1"/>
          <p:nvPr>
            <p:ph type="title"/>
          </p:nvPr>
        </p:nvSpPr>
        <p:spPr>
          <a:xfrm>
            <a:off x="311700" y="597425"/>
            <a:ext cx="8503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700"/>
              <a:buFont typeface="Montserrat Medium"/>
              <a:buNone/>
              <a:defRPr sz="27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" type="body"/>
          </p:nvPr>
        </p:nvSpPr>
        <p:spPr>
          <a:xfrm>
            <a:off x="432025" y="1304875"/>
            <a:ext cx="8280000" cy="33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id="35" name="Google Shape;35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5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7" name="Google Shape;37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" name="Google Shape;38;p5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72">
          <p15:clr>
            <a:srgbClr val="FA7B17"/>
          </p15:clr>
        </p15:guide>
        <p15:guide id="2" pos="5488">
          <p15:clr>
            <a:srgbClr val="FA7B17"/>
          </p15:clr>
        </p15:guide>
        <p15:guide id="3" orient="horz" pos="2960">
          <p15:clr>
            <a:srgbClr val="FA7B17"/>
          </p15:clr>
        </p15:guide>
        <p15:guide id="4" orient="horz" pos="3149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6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  <a:defRPr sz="1200">
                <a:latin typeface="Montserrat"/>
                <a:ea typeface="Montserrat"/>
                <a:cs typeface="Montserrat"/>
                <a:sym typeface="Montserra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  <a:defRPr sz="1200">
                <a:latin typeface="Montserrat"/>
                <a:ea typeface="Montserrat"/>
                <a:cs typeface="Montserrat"/>
                <a:sym typeface="Montserra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  <a:defRPr sz="1200">
                <a:latin typeface="Montserrat"/>
                <a:ea typeface="Montserrat"/>
                <a:cs typeface="Montserrat"/>
                <a:sym typeface="Montserra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  <a:defRPr sz="1200">
                <a:latin typeface="Montserrat"/>
                <a:ea typeface="Montserrat"/>
                <a:cs typeface="Montserrat"/>
                <a:sym typeface="Montserra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id="44" name="Google Shape;44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45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6;p6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ágenes o gráficos" type="titleOnly">
  <p:cSld name="TITLE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/>
          <p:nvPr>
            <p:ph type="title"/>
          </p:nvPr>
        </p:nvSpPr>
        <p:spPr>
          <a:xfrm>
            <a:off x="311700" y="-12175"/>
            <a:ext cx="7749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Font typeface="Montserrat Medium"/>
              <a:buNone/>
              <a:defRPr sz="25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49" name="Google Shape;49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50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1" name="Google Shape;51;p7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8"/>
          <p:cNvSpPr/>
          <p:nvPr/>
        </p:nvSpPr>
        <p:spPr>
          <a:xfrm>
            <a:off x="-27250" y="-18175"/>
            <a:ext cx="9171300" cy="51618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8"/>
          <p:cNvSpPr txBox="1"/>
          <p:nvPr>
            <p:ph type="title"/>
          </p:nvPr>
        </p:nvSpPr>
        <p:spPr>
          <a:xfrm>
            <a:off x="490250" y="450150"/>
            <a:ext cx="8061000" cy="376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14141"/>
              </a:buClr>
              <a:buSzPts val="4000"/>
              <a:buFont typeface="Montserrat"/>
              <a:buNone/>
              <a:defRPr b="1" sz="4000">
                <a:solidFill>
                  <a:srgbClr val="41414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5" name="Google Shape;5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56" name="Google Shape;56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10675" y="4073939"/>
            <a:ext cx="1365875" cy="136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264238"/>
            <a:ext cx="1163080" cy="792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jercicios e image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9"/>
          <p:cNvSpPr txBox="1"/>
          <p:nvPr>
            <p:ph type="title"/>
          </p:nvPr>
        </p:nvSpPr>
        <p:spPr>
          <a:xfrm>
            <a:off x="265500" y="7759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Font typeface="Montserrat"/>
              <a:buNone/>
              <a:defRPr sz="38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2" name="Google Shape;62;p9"/>
          <p:cNvSpPr txBox="1"/>
          <p:nvPr>
            <p:ph idx="1" type="subTitle"/>
          </p:nvPr>
        </p:nvSpPr>
        <p:spPr>
          <a:xfrm>
            <a:off x="265500" y="24982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3" name="Google Shape;6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4" name="Google Shape;64;p9"/>
          <p:cNvSpPr/>
          <p:nvPr/>
        </p:nvSpPr>
        <p:spPr>
          <a:xfrm>
            <a:off x="4572150" y="-18175"/>
            <a:ext cx="4572000" cy="51618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5" name="Google Shape;65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06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9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tas">
  <p:cSld name="CAPTION_ONLY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0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0"/>
          <p:cNvSpPr txBox="1"/>
          <p:nvPr>
            <p:ph idx="1" type="body"/>
          </p:nvPr>
        </p:nvSpPr>
        <p:spPr>
          <a:xfrm>
            <a:off x="433800" y="1715975"/>
            <a:ext cx="8203800" cy="148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i="1" sz="2000">
                <a:latin typeface="Montserrat"/>
                <a:ea typeface="Montserrat"/>
                <a:cs typeface="Montserrat"/>
                <a:sym typeface="Montserrat"/>
              </a:defRPr>
            </a:lvl1pPr>
          </a:lstStyle>
          <a:p/>
        </p:txBody>
      </p:sp>
      <p:pic>
        <p:nvPicPr>
          <p:cNvPr id="71" name="Google Shape;71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27225" y="906000"/>
            <a:ext cx="1429649" cy="93666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2800" y="2758064"/>
            <a:ext cx="1385650" cy="907836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0"/>
          <p:cNvSpPr txBox="1"/>
          <p:nvPr/>
        </p:nvSpPr>
        <p:spPr>
          <a:xfrm>
            <a:off x="432025" y="3792225"/>
            <a:ext cx="8401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Autor/as/es:</a:t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4" name="Google Shape;74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0"/>
          <p:cNvSpPr txBox="1"/>
          <p:nvPr>
            <p:ph type="title"/>
          </p:nvPr>
        </p:nvSpPr>
        <p:spPr>
          <a:xfrm>
            <a:off x="1766475" y="3773600"/>
            <a:ext cx="71451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500"/>
              <a:buFont typeface="Montserrat Medium"/>
              <a:buNone/>
              <a:defRPr sz="15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7" name="Google Shape;77;p10"/>
          <p:cNvSpPr txBox="1"/>
          <p:nvPr>
            <p:ph idx="2" type="title"/>
          </p:nvPr>
        </p:nvSpPr>
        <p:spPr>
          <a:xfrm>
            <a:off x="432025" y="83275"/>
            <a:ext cx="7145100" cy="3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500"/>
              <a:buFont typeface="Montserrat SemiBold"/>
              <a:buNone/>
              <a:defRPr sz="1500"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78" name="Google Shape;78;p10"/>
          <p:cNvPicPr preferRelativeResize="0"/>
          <p:nvPr/>
        </p:nvPicPr>
        <p:blipFill rotWithShape="1">
          <a:blip r:embed="rId6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72">
          <p15:clr>
            <a:srgbClr val="FA7B17"/>
          </p15:clr>
        </p15:guide>
        <p15:guide id="2" pos="5441">
          <p15:clr>
            <a:srgbClr val="FA7B17"/>
          </p15:clr>
        </p15:guide>
        <p15:guide id="3" orient="horz" pos="2551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png"/><Relationship Id="rId4" Type="http://schemas.openxmlformats.org/officeDocument/2006/relationships/image" Target="../media/image17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0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1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9.gif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4.gif"/><Relationship Id="rId4" Type="http://schemas.openxmlformats.org/officeDocument/2006/relationships/image" Target="../media/image2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5.png"/><Relationship Id="rId4" Type="http://schemas.openxmlformats.org/officeDocument/2006/relationships/image" Target="../media/image23.gif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7.gif"/><Relationship Id="rId4" Type="http://schemas.openxmlformats.org/officeDocument/2006/relationships/image" Target="../media/image2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8.gif"/><Relationship Id="rId4" Type="http://schemas.openxmlformats.org/officeDocument/2006/relationships/image" Target="../media/image3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6.png"/><Relationship Id="rId4" Type="http://schemas.openxmlformats.org/officeDocument/2006/relationships/image" Target="../media/image3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0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2.png"/><Relationship Id="rId4" Type="http://schemas.openxmlformats.org/officeDocument/2006/relationships/image" Target="../media/image35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3.gif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4.gif"/><Relationship Id="rId4" Type="http://schemas.openxmlformats.org/officeDocument/2006/relationships/image" Target="../media/image38.gif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7.png"/><Relationship Id="rId4" Type="http://schemas.openxmlformats.org/officeDocument/2006/relationships/image" Target="../media/image39.png"/><Relationship Id="rId5" Type="http://schemas.openxmlformats.org/officeDocument/2006/relationships/image" Target="../media/image4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41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44.jpg"/><Relationship Id="rId4" Type="http://schemas.openxmlformats.org/officeDocument/2006/relationships/image" Target="../media/image43.png"/><Relationship Id="rId5" Type="http://schemas.openxmlformats.org/officeDocument/2006/relationships/image" Target="../media/image42.png"/><Relationship Id="rId6" Type="http://schemas.openxmlformats.org/officeDocument/2006/relationships/image" Target="../media/image45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15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Relationship Id="rId5" Type="http://schemas.openxmlformats.org/officeDocument/2006/relationships/image" Target="../media/image14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Relationship Id="rId4" Type="http://schemas.openxmlformats.org/officeDocument/2006/relationships/image" Target="../media/image18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6"/>
          <p:cNvSpPr txBox="1"/>
          <p:nvPr>
            <p:ph type="title"/>
          </p:nvPr>
        </p:nvSpPr>
        <p:spPr>
          <a:xfrm>
            <a:off x="3335100" y="1469100"/>
            <a:ext cx="5497200" cy="137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Desarrollo Fullstack</a:t>
            </a:r>
            <a:endParaRPr/>
          </a:p>
        </p:txBody>
      </p:sp>
      <p:pic>
        <p:nvPicPr>
          <p:cNvPr id="144" name="Google Shape;14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7287" y="2844300"/>
            <a:ext cx="2112825" cy="129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5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Position y sus valores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25"/>
          <p:cNvSpPr txBox="1"/>
          <p:nvPr>
            <p:ph idx="1" type="body"/>
          </p:nvPr>
        </p:nvSpPr>
        <p:spPr>
          <a:xfrm>
            <a:off x="311700" y="1674838"/>
            <a:ext cx="4502700" cy="20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8B39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fixed</a:t>
            </a:r>
            <a:endParaRPr>
              <a:solidFill>
                <a:srgbClr val="FF8B39"/>
              </a:solidFill>
              <a:highlight>
                <a:srgbClr val="434343"/>
              </a:highlight>
              <a:latin typeface="Fira Mono"/>
              <a:ea typeface="Fira Mono"/>
              <a:cs typeface="Fira Mono"/>
              <a:sym typeface="Fira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 sz="1700"/>
              <a:t>Hace que la caja esté </a:t>
            </a:r>
            <a:r>
              <a:rPr lang="es" sz="1700">
                <a:solidFill>
                  <a:srgbClr val="F9F9F9"/>
                </a:solidFill>
                <a:highlight>
                  <a:srgbClr val="7685E6"/>
                </a:highlight>
              </a:rPr>
              <a:t>posicionada con respecto a la ventana del navegador</a:t>
            </a:r>
            <a:r>
              <a:rPr lang="es" sz="1700"/>
              <a:t>, lo que significa que </a:t>
            </a:r>
            <a:r>
              <a:rPr b="1" lang="es" sz="1700"/>
              <a:t>se mantendrá en el mismo lugar</a:t>
            </a:r>
            <a:r>
              <a:rPr lang="es" sz="1700"/>
              <a:t> incluso </a:t>
            </a:r>
            <a:r>
              <a:rPr lang="es" sz="1700" u="sng"/>
              <a:t>al hacer scroll en la página</a:t>
            </a:r>
            <a:r>
              <a:rPr lang="es" sz="1700"/>
              <a:t>.</a:t>
            </a:r>
            <a:endParaRPr>
              <a:solidFill>
                <a:srgbClr val="F8C823"/>
              </a:solidFill>
              <a:highlight>
                <a:srgbClr val="434343"/>
              </a:highlight>
              <a:latin typeface="Fira Mono"/>
              <a:ea typeface="Fira Mono"/>
              <a:cs typeface="Fira Mono"/>
              <a:sym typeface="Fira Mono"/>
            </a:endParaRPr>
          </a:p>
        </p:txBody>
      </p:sp>
      <p:pic>
        <p:nvPicPr>
          <p:cNvPr id="226" name="Google Shape;226;p25"/>
          <p:cNvPicPr preferRelativeResize="0"/>
          <p:nvPr/>
        </p:nvPicPr>
        <p:blipFill rotWithShape="1">
          <a:blip r:embed="rId3">
            <a:alphaModFix/>
          </a:blip>
          <a:srcRect b="4707" l="6749" r="5929" t="5790"/>
          <a:stretch/>
        </p:blipFill>
        <p:spPr>
          <a:xfrm>
            <a:off x="7788125" y="548025"/>
            <a:ext cx="976025" cy="1162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14125" y="1800450"/>
            <a:ext cx="2443000" cy="244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6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Position y sus valores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6"/>
          <p:cNvSpPr txBox="1"/>
          <p:nvPr>
            <p:ph idx="1" type="body"/>
          </p:nvPr>
        </p:nvSpPr>
        <p:spPr>
          <a:xfrm>
            <a:off x="311700" y="1674838"/>
            <a:ext cx="4502700" cy="20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8B39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sticky</a:t>
            </a:r>
            <a:endParaRPr>
              <a:solidFill>
                <a:srgbClr val="FF8B39"/>
              </a:solidFill>
              <a:highlight>
                <a:srgbClr val="434343"/>
              </a:highlight>
              <a:latin typeface="Fira Mono"/>
              <a:ea typeface="Fira Mono"/>
              <a:cs typeface="Fira Mono"/>
              <a:sym typeface="Fira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 sz="1700"/>
              <a:t>La caja </a:t>
            </a:r>
            <a:r>
              <a:rPr b="1" lang="es" sz="1700"/>
              <a:t>se mantiene static</a:t>
            </a:r>
            <a:r>
              <a:rPr lang="es" sz="1700"/>
              <a:t> </a:t>
            </a:r>
            <a:r>
              <a:rPr i="1" lang="es" sz="1700">
                <a:highlight>
                  <a:srgbClr val="F8C823"/>
                </a:highlight>
              </a:rPr>
              <a:t>hasta que el scroll del navegador llega a ella</a:t>
            </a:r>
            <a:r>
              <a:rPr lang="es" sz="1700"/>
              <a:t> y </a:t>
            </a:r>
            <a:r>
              <a:rPr i="1" lang="es" sz="1700">
                <a:solidFill>
                  <a:srgbClr val="7685E6"/>
                </a:solidFill>
              </a:rPr>
              <a:t>se comporta como fixed</a:t>
            </a:r>
            <a:r>
              <a:rPr lang="es" sz="1700"/>
              <a:t>. Una vez que </a:t>
            </a:r>
            <a:r>
              <a:rPr lang="es" sz="1700" u="sng"/>
              <a:t>el tamaño de su contenedor llega a su fin</a:t>
            </a:r>
            <a:r>
              <a:rPr lang="es" sz="1700"/>
              <a:t>, </a:t>
            </a:r>
            <a:r>
              <a:rPr b="1" lang="es" sz="1700"/>
              <a:t>vuelve a comportarse como static</a:t>
            </a:r>
            <a:r>
              <a:rPr lang="es" sz="1700"/>
              <a:t>.</a:t>
            </a:r>
            <a:endParaRPr>
              <a:solidFill>
                <a:srgbClr val="F8C823"/>
              </a:solidFill>
              <a:highlight>
                <a:srgbClr val="434343"/>
              </a:highlight>
              <a:latin typeface="Fira Mono"/>
              <a:ea typeface="Fira Mono"/>
              <a:cs typeface="Fira Mono"/>
              <a:sym typeface="Fira Mono"/>
            </a:endParaRPr>
          </a:p>
        </p:txBody>
      </p:sp>
      <p:pic>
        <p:nvPicPr>
          <p:cNvPr id="234" name="Google Shape;23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76575" y="1458550"/>
            <a:ext cx="2903850" cy="290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7"/>
          <p:cNvSpPr txBox="1"/>
          <p:nvPr>
            <p:ph type="title"/>
          </p:nvPr>
        </p:nvSpPr>
        <p:spPr>
          <a:xfrm>
            <a:off x="490250" y="450150"/>
            <a:ext cx="8061000" cy="376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z-index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s" sz="2788"/>
              <a:t>En </a:t>
            </a:r>
            <a:r>
              <a:rPr b="0" lang="es" sz="2788" u="sng"/>
              <a:t>los momentos</a:t>
            </a:r>
            <a:r>
              <a:rPr b="0" lang="es" sz="2788"/>
              <a:t> que </a:t>
            </a:r>
            <a:r>
              <a:rPr b="0" lang="es" sz="2788">
                <a:solidFill>
                  <a:srgbClr val="E15BBA"/>
                </a:solidFill>
              </a:rPr>
              <a:t>nuestras cajas con position se superpongan</a:t>
            </a:r>
            <a:r>
              <a:rPr b="0" lang="es" sz="2788"/>
              <a:t>, podemos utilizar la propiedad </a:t>
            </a:r>
            <a:r>
              <a:rPr lang="es" sz="2788"/>
              <a:t>z-index</a:t>
            </a:r>
            <a:r>
              <a:rPr b="0" lang="es" sz="2788"/>
              <a:t> para </a:t>
            </a:r>
            <a:r>
              <a:rPr b="0" lang="es" sz="2788">
                <a:solidFill>
                  <a:schemeClr val="lt1"/>
                </a:solidFill>
                <a:highlight>
                  <a:srgbClr val="7685E6"/>
                </a:highlight>
              </a:rPr>
              <a:t>manejar el orden de las capas</a:t>
            </a:r>
            <a:r>
              <a:rPr b="0" lang="es" sz="2788"/>
              <a:t>.</a:t>
            </a:r>
            <a:endParaRPr b="0" sz="2788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8"/>
          <p:cNvSpPr txBox="1"/>
          <p:nvPr>
            <p:ph idx="1" type="subTitle"/>
          </p:nvPr>
        </p:nvSpPr>
        <p:spPr>
          <a:xfrm>
            <a:off x="557529" y="1607775"/>
            <a:ext cx="8177100" cy="264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Montserrat"/>
                <a:ea typeface="Montserrat"/>
                <a:cs typeface="Montserrat"/>
                <a:sym typeface="Montserrat"/>
              </a:rPr>
              <a:t>Las transiciones permiten manejar </a:t>
            </a:r>
            <a:r>
              <a:rPr b="1" lang="es">
                <a:latin typeface="Montserrat"/>
                <a:ea typeface="Montserrat"/>
                <a:cs typeface="Montserrat"/>
                <a:sym typeface="Montserrat"/>
              </a:rPr>
              <a:t>cómo</a:t>
            </a:r>
            <a:r>
              <a:rPr b="1" lang="es">
                <a:latin typeface="Montserrat"/>
                <a:ea typeface="Montserrat"/>
                <a:cs typeface="Montserrat"/>
                <a:sym typeface="Montserrat"/>
              </a:rPr>
              <a:t> cambia el valor de una o más propiedades en un período de tiempo sobre un evento determinado.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Para </a:t>
            </a:r>
            <a:r>
              <a:rPr lang="es" u="sng"/>
              <a:t>crear un efecto de transición</a:t>
            </a:r>
            <a:r>
              <a:rPr lang="es"/>
              <a:t>, hay que </a:t>
            </a:r>
            <a:r>
              <a:rPr lang="es">
                <a:solidFill>
                  <a:srgbClr val="F9F9F9"/>
                </a:solidFill>
                <a:highlight>
                  <a:srgbClr val="E15BBA"/>
                </a:highlight>
              </a:rPr>
              <a:t>especificar</a:t>
            </a:r>
            <a:r>
              <a:rPr lang="es"/>
              <a:t> dos cosas: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     La propiedad CSS a la que desea agregar un efecto.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     La duración del efecto.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28"/>
          <p:cNvSpPr txBox="1"/>
          <p:nvPr>
            <p:ph type="ctrTitle"/>
          </p:nvPr>
        </p:nvSpPr>
        <p:spPr>
          <a:xfrm>
            <a:off x="550375" y="7600"/>
            <a:ext cx="8043300" cy="15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Transiciones</a:t>
            </a:r>
            <a:endParaRPr/>
          </a:p>
        </p:txBody>
      </p:sp>
      <p:sp>
        <p:nvSpPr>
          <p:cNvPr id="246" name="Google Shape;246;p28"/>
          <p:cNvSpPr/>
          <p:nvPr/>
        </p:nvSpPr>
        <p:spPr>
          <a:xfrm rot="5400000">
            <a:off x="781504" y="3070184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7" name="Google Shape;247;p28"/>
          <p:cNvSpPr/>
          <p:nvPr/>
        </p:nvSpPr>
        <p:spPr>
          <a:xfrm rot="5400000">
            <a:off x="781504" y="3458673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9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Propiedad </a:t>
            </a:r>
            <a:r>
              <a:rPr lang="es" sz="2750">
                <a:solidFill>
                  <a:srgbClr val="00FFFF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transition</a:t>
            </a:r>
            <a:endParaRPr sz="2750"/>
          </a:p>
        </p:txBody>
      </p:sp>
      <p:sp>
        <p:nvSpPr>
          <p:cNvPr id="253" name="Google Shape;253;p29"/>
          <p:cNvSpPr txBox="1"/>
          <p:nvPr>
            <p:ph idx="1" type="body"/>
          </p:nvPr>
        </p:nvSpPr>
        <p:spPr>
          <a:xfrm>
            <a:off x="311700" y="1161050"/>
            <a:ext cx="5289600" cy="36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50">
                <a:solidFill>
                  <a:srgbClr val="00FFFF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transition-property:</a:t>
            </a:r>
            <a:r>
              <a:rPr lang="es"/>
              <a:t> para definir qué propiedad vamos a alterar. </a:t>
            </a:r>
            <a:r>
              <a:rPr lang="es" sz="1300">
                <a:solidFill>
                  <a:srgbClr val="FF8B39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 all | none | &lt;prop&gt;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350">
                <a:solidFill>
                  <a:srgbClr val="00FFFF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transition-duration:</a:t>
            </a:r>
            <a:r>
              <a:rPr lang="es"/>
              <a:t> para definir la duración de la transición. </a:t>
            </a:r>
            <a:r>
              <a:rPr lang="es" sz="1300">
                <a:solidFill>
                  <a:srgbClr val="FF8B39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s | ms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350">
                <a:solidFill>
                  <a:srgbClr val="00FFFF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transition-delay:</a:t>
            </a:r>
            <a:r>
              <a:rPr lang="es"/>
              <a:t> definimos el tiempo a esperar antes de que se ejecute la animación. </a:t>
            </a:r>
            <a:r>
              <a:rPr lang="es" sz="1300">
                <a:solidFill>
                  <a:srgbClr val="FF8B39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s | ms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350">
                <a:solidFill>
                  <a:srgbClr val="00FFFF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transition-timing-function:</a:t>
            </a:r>
            <a:r>
              <a:rPr lang="es"/>
              <a:t> curva de velocidad del efecto de la transición. </a:t>
            </a:r>
            <a:r>
              <a:rPr lang="es" sz="1300">
                <a:solidFill>
                  <a:srgbClr val="FF8B39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linear | ease | ease-in | ease-out | ease-in-out | cubic-bezier() | step-end | steps()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350">
                <a:solidFill>
                  <a:srgbClr val="00FFFF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transition:</a:t>
            </a:r>
            <a:r>
              <a:rPr lang="es"/>
              <a:t> shorthand property de las anteriores.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350">
                <a:solidFill>
                  <a:srgbClr val="00FFFF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transition: </a:t>
            </a:r>
            <a:r>
              <a:rPr lang="es" sz="1300">
                <a:solidFill>
                  <a:srgbClr val="FF8B39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width 2s 800ms ease;</a:t>
            </a:r>
            <a:endParaRPr/>
          </a:p>
        </p:txBody>
      </p:sp>
      <p:pic>
        <p:nvPicPr>
          <p:cNvPr id="254" name="Google Shape;25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9500" y="1503275"/>
            <a:ext cx="3352800" cy="295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0"/>
          <p:cNvSpPr txBox="1"/>
          <p:nvPr>
            <p:ph idx="1" type="subTitle"/>
          </p:nvPr>
        </p:nvSpPr>
        <p:spPr>
          <a:xfrm>
            <a:off x="557525" y="1607775"/>
            <a:ext cx="4578300" cy="31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Las transformaciones CSS nos permiten rotar, torcer, escalar o desplazar los elementos de nuestra página web</a:t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S</a:t>
            </a:r>
            <a:r>
              <a:rPr lang="es" sz="1600"/>
              <a:t>on una de las características de CSS más interesantes y potentes que se introducen en el lenguaje para convertir las hojas de estilo en un sistema capaz de realizar efectos visuales 2D y 3D.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260" name="Google Shape;260;p30"/>
          <p:cNvSpPr txBox="1"/>
          <p:nvPr>
            <p:ph type="ctrTitle"/>
          </p:nvPr>
        </p:nvSpPr>
        <p:spPr>
          <a:xfrm>
            <a:off x="550375" y="7600"/>
            <a:ext cx="8043300" cy="15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Transformaciones</a:t>
            </a:r>
            <a:endParaRPr/>
          </a:p>
        </p:txBody>
      </p:sp>
      <p:pic>
        <p:nvPicPr>
          <p:cNvPr id="261" name="Google Shape;261;p30"/>
          <p:cNvPicPr preferRelativeResize="0"/>
          <p:nvPr/>
        </p:nvPicPr>
        <p:blipFill rotWithShape="1">
          <a:blip r:embed="rId3">
            <a:alphaModFix/>
          </a:blip>
          <a:srcRect b="18457" l="0" r="0" t="8905"/>
          <a:stretch/>
        </p:blipFill>
        <p:spPr>
          <a:xfrm>
            <a:off x="5135825" y="2158475"/>
            <a:ext cx="3844915" cy="157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1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Propiedad </a:t>
            </a:r>
            <a:r>
              <a:rPr lang="es" sz="2750">
                <a:solidFill>
                  <a:srgbClr val="00FFFF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transform</a:t>
            </a:r>
            <a:endParaRPr sz="2750"/>
          </a:p>
        </p:txBody>
      </p:sp>
      <p:sp>
        <p:nvSpPr>
          <p:cNvPr id="267" name="Google Shape;267;p31"/>
          <p:cNvSpPr txBox="1"/>
          <p:nvPr>
            <p:ph idx="1" type="body"/>
          </p:nvPr>
        </p:nvSpPr>
        <p:spPr>
          <a:xfrm>
            <a:off x="311700" y="1503275"/>
            <a:ext cx="4624500" cy="284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Las dos propiedades que nos sirven para </a:t>
            </a:r>
            <a:r>
              <a:rPr b="1" lang="es"/>
              <a:t>definir las transformaciones</a:t>
            </a:r>
            <a:r>
              <a:rPr lang="es"/>
              <a:t> son: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00FFFF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transform:</a:t>
            </a:r>
            <a:r>
              <a:rPr lang="es"/>
              <a:t> propiedad </a:t>
            </a:r>
            <a:r>
              <a:rPr b="1" lang="es">
                <a:solidFill>
                  <a:srgbClr val="E15BBA"/>
                </a:solidFill>
              </a:rPr>
              <a:t>base</a:t>
            </a:r>
            <a:r>
              <a:rPr lang="es"/>
              <a:t> para cualquier transformación. </a:t>
            </a:r>
            <a:r>
              <a:rPr b="1" lang="es"/>
              <a:t>El punto de origen se ubica en el centro del elemento.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00FFFF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transform-origin:</a:t>
            </a:r>
            <a:r>
              <a:rPr lang="es"/>
              <a:t> nos permite </a:t>
            </a:r>
            <a:r>
              <a:rPr b="1" lang="es">
                <a:solidFill>
                  <a:srgbClr val="377BC7"/>
                </a:solidFill>
              </a:rPr>
              <a:t>cambiar el punto de origen</a:t>
            </a:r>
            <a:r>
              <a:rPr lang="es"/>
              <a:t> de nuestra transformación.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s">
                <a:highlight>
                  <a:srgbClr val="F8C823"/>
                </a:highlight>
              </a:rPr>
              <a:t>En esta clase nos centraremos en ver las transformaciones 2D más comunes.</a:t>
            </a:r>
            <a:endParaRPr b="1">
              <a:highlight>
                <a:srgbClr val="F8C823"/>
              </a:highlight>
            </a:endParaRPr>
          </a:p>
        </p:txBody>
      </p:sp>
      <p:pic>
        <p:nvPicPr>
          <p:cNvPr id="268" name="Google Shape;26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62725" y="1503275"/>
            <a:ext cx="3352800" cy="295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2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750">
                <a:solidFill>
                  <a:srgbClr val="FF8B39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scale()</a:t>
            </a:r>
            <a:endParaRPr sz="2750">
              <a:solidFill>
                <a:srgbClr val="FF8B39"/>
              </a:solidFill>
            </a:endParaRPr>
          </a:p>
        </p:txBody>
      </p:sp>
      <p:sp>
        <p:nvSpPr>
          <p:cNvPr id="274" name="Google Shape;274;p32"/>
          <p:cNvSpPr txBox="1"/>
          <p:nvPr>
            <p:ph idx="1" type="body"/>
          </p:nvPr>
        </p:nvSpPr>
        <p:spPr>
          <a:xfrm>
            <a:off x="311700" y="1441125"/>
            <a:ext cx="5339700" cy="154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M</a:t>
            </a:r>
            <a:r>
              <a:rPr b="1" lang="es"/>
              <a:t>odifica el tamaño de los elementos.</a:t>
            </a:r>
            <a:r>
              <a:rPr lang="es"/>
              <a:t> Esta función se establece con </a:t>
            </a:r>
            <a:r>
              <a:rPr lang="es" u="sng"/>
              <a:t>uno o dos valores</a:t>
            </a:r>
            <a:r>
              <a:rPr lang="es"/>
              <a:t>, que representan la </a:t>
            </a:r>
            <a:r>
              <a:rPr lang="es" u="sng"/>
              <a:t>cantidad</a:t>
            </a:r>
            <a:r>
              <a:rPr lang="es"/>
              <a:t> de escala que se aplica </a:t>
            </a:r>
            <a:r>
              <a:rPr b="1" lang="es">
                <a:solidFill>
                  <a:srgbClr val="7685E6"/>
                </a:solidFill>
              </a:rPr>
              <a:t>en cada dirección</a:t>
            </a:r>
            <a:r>
              <a:rPr lang="es"/>
              <a:t>: </a:t>
            </a:r>
            <a:r>
              <a:rPr lang="es">
                <a:solidFill>
                  <a:srgbClr val="FF8B39"/>
                </a:solidFill>
                <a:highlight>
                  <a:srgbClr val="434343"/>
                </a:highlight>
              </a:rPr>
              <a:t>s</a:t>
            </a:r>
            <a:r>
              <a:rPr lang="es">
                <a:solidFill>
                  <a:srgbClr val="FF8B39"/>
                </a:solidFill>
                <a:highlight>
                  <a:srgbClr val="434343"/>
                </a:highlight>
              </a:rPr>
              <a:t>cale(x)</a:t>
            </a:r>
            <a:r>
              <a:rPr lang="es"/>
              <a:t> o </a:t>
            </a:r>
            <a:r>
              <a:rPr lang="es">
                <a:solidFill>
                  <a:srgbClr val="FF8B39"/>
                </a:solidFill>
                <a:highlight>
                  <a:srgbClr val="434343"/>
                </a:highlight>
              </a:rPr>
              <a:t>scale(x,y)</a:t>
            </a:r>
            <a:r>
              <a:rPr lang="es"/>
              <a:t>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i="1" lang="es"/>
              <a:t>Valores entre 0 y 1 achican y mayores a 1 agrandan</a:t>
            </a:r>
            <a:r>
              <a:rPr lang="es"/>
              <a:t>.</a:t>
            </a:r>
            <a:endParaRPr/>
          </a:p>
        </p:txBody>
      </p:sp>
      <p:pic>
        <p:nvPicPr>
          <p:cNvPr id="275" name="Google Shape;275;p32"/>
          <p:cNvPicPr preferRelativeResize="0"/>
          <p:nvPr/>
        </p:nvPicPr>
        <p:blipFill rotWithShape="1">
          <a:blip r:embed="rId3">
            <a:alphaModFix/>
          </a:blip>
          <a:srcRect b="0" l="29546" r="30575" t="0"/>
          <a:stretch/>
        </p:blipFill>
        <p:spPr>
          <a:xfrm>
            <a:off x="5741750" y="1960150"/>
            <a:ext cx="2237651" cy="2191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72850" y="3096575"/>
            <a:ext cx="3224000" cy="149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3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750">
                <a:solidFill>
                  <a:srgbClr val="FF8B39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translate()</a:t>
            </a:r>
            <a:endParaRPr sz="2750">
              <a:solidFill>
                <a:srgbClr val="FF8B39"/>
              </a:solidFill>
            </a:endParaRPr>
          </a:p>
        </p:txBody>
      </p:sp>
      <p:sp>
        <p:nvSpPr>
          <p:cNvPr id="282" name="Google Shape;282;p33"/>
          <p:cNvSpPr txBox="1"/>
          <p:nvPr>
            <p:ph idx="1" type="body"/>
          </p:nvPr>
        </p:nvSpPr>
        <p:spPr>
          <a:xfrm>
            <a:off x="311700" y="1441125"/>
            <a:ext cx="4996200" cy="10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s">
                <a:solidFill>
                  <a:srgbClr val="FF8B39"/>
                </a:solidFill>
              </a:rPr>
              <a:t>C</a:t>
            </a:r>
            <a:r>
              <a:rPr b="1" lang="es">
                <a:solidFill>
                  <a:srgbClr val="FF8B39"/>
                </a:solidFill>
              </a:rPr>
              <a:t>ambia la posición del elemento hacia la izquierda, derecha, arriba o abajo</a:t>
            </a:r>
            <a:r>
              <a:rPr lang="es"/>
              <a:t>. Esta función se establece con uno o dos valores: </a:t>
            </a:r>
            <a:r>
              <a:rPr lang="es">
                <a:solidFill>
                  <a:srgbClr val="FF8B39"/>
                </a:solidFill>
                <a:highlight>
                  <a:srgbClr val="434343"/>
                </a:highlight>
              </a:rPr>
              <a:t>translate</a:t>
            </a:r>
            <a:r>
              <a:rPr lang="es">
                <a:solidFill>
                  <a:srgbClr val="FF8B39"/>
                </a:solidFill>
                <a:highlight>
                  <a:srgbClr val="434343"/>
                </a:highlight>
              </a:rPr>
              <a:t>(x)</a:t>
            </a:r>
            <a:r>
              <a:rPr lang="es"/>
              <a:t> o </a:t>
            </a:r>
            <a:r>
              <a:rPr lang="es">
                <a:solidFill>
                  <a:srgbClr val="FF8B39"/>
                </a:solidFill>
                <a:highlight>
                  <a:srgbClr val="434343"/>
                </a:highlight>
              </a:rPr>
              <a:t>translate(x,y)</a:t>
            </a:r>
            <a:r>
              <a:rPr lang="es"/>
              <a:t>.</a:t>
            </a:r>
            <a:endParaRPr/>
          </a:p>
        </p:txBody>
      </p:sp>
      <p:pic>
        <p:nvPicPr>
          <p:cNvPr id="283" name="Google Shape;28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625" y="2732225"/>
            <a:ext cx="4746300" cy="163202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33"/>
          <p:cNvPicPr preferRelativeResize="0"/>
          <p:nvPr/>
        </p:nvPicPr>
        <p:blipFill rotWithShape="1">
          <a:blip r:embed="rId4">
            <a:alphaModFix/>
          </a:blip>
          <a:srcRect b="20697" l="0" r="12617" t="4770"/>
          <a:stretch/>
        </p:blipFill>
        <p:spPr>
          <a:xfrm>
            <a:off x="5474575" y="1839400"/>
            <a:ext cx="3242975" cy="185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4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750">
                <a:solidFill>
                  <a:srgbClr val="FF8B39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rotate</a:t>
            </a:r>
            <a:r>
              <a:rPr lang="es" sz="2750">
                <a:solidFill>
                  <a:srgbClr val="FF8B39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()</a:t>
            </a:r>
            <a:endParaRPr sz="2750">
              <a:solidFill>
                <a:srgbClr val="FF8B39"/>
              </a:solidFill>
            </a:endParaRPr>
          </a:p>
        </p:txBody>
      </p:sp>
      <p:sp>
        <p:nvSpPr>
          <p:cNvPr id="290" name="Google Shape;290;p34"/>
          <p:cNvSpPr txBox="1"/>
          <p:nvPr>
            <p:ph idx="1" type="body"/>
          </p:nvPr>
        </p:nvSpPr>
        <p:spPr>
          <a:xfrm>
            <a:off x="311700" y="1441125"/>
            <a:ext cx="5132400" cy="12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u="sng"/>
              <a:t>G</a:t>
            </a:r>
            <a:r>
              <a:rPr lang="es" u="sng"/>
              <a:t>ira o rota los elementos en grados</a:t>
            </a:r>
            <a:r>
              <a:rPr lang="es"/>
              <a:t>: </a:t>
            </a:r>
            <a:r>
              <a:rPr lang="es">
                <a:solidFill>
                  <a:srgbClr val="FF8B39"/>
                </a:solidFill>
                <a:highlight>
                  <a:srgbClr val="434343"/>
                </a:highlight>
              </a:rPr>
              <a:t>rotate</a:t>
            </a:r>
            <a:r>
              <a:rPr lang="es">
                <a:solidFill>
                  <a:srgbClr val="FF8B39"/>
                </a:solidFill>
                <a:highlight>
                  <a:srgbClr val="434343"/>
                </a:highlight>
              </a:rPr>
              <a:t>(deg)</a:t>
            </a:r>
            <a:r>
              <a:rPr lang="es"/>
              <a:t>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La unidad de medida es </a:t>
            </a:r>
            <a:r>
              <a:rPr b="1" lang="es">
                <a:solidFill>
                  <a:srgbClr val="F9F9F9"/>
                </a:solidFill>
                <a:highlight>
                  <a:srgbClr val="FF8B39"/>
                </a:highlight>
              </a:rPr>
              <a:t>deg</a:t>
            </a:r>
            <a:r>
              <a:rPr lang="es"/>
              <a:t> y puede tomar </a:t>
            </a:r>
            <a:r>
              <a:rPr b="1" lang="es"/>
              <a:t>valores positivos</a:t>
            </a:r>
            <a:r>
              <a:rPr lang="es"/>
              <a:t> (gira hacia la derecha) o</a:t>
            </a:r>
            <a:r>
              <a:rPr b="1" lang="es"/>
              <a:t> negativos</a:t>
            </a:r>
            <a:r>
              <a:rPr lang="es"/>
              <a:t> (gira hacia la izquierda) de 0 a 360°.</a:t>
            </a:r>
            <a:endParaRPr/>
          </a:p>
        </p:txBody>
      </p:sp>
      <p:pic>
        <p:nvPicPr>
          <p:cNvPr id="291" name="Google Shape;291;p34"/>
          <p:cNvPicPr preferRelativeResize="0"/>
          <p:nvPr/>
        </p:nvPicPr>
        <p:blipFill rotWithShape="1">
          <a:blip r:embed="rId3">
            <a:alphaModFix/>
          </a:blip>
          <a:srcRect b="13853" l="25970" r="26768" t="16634"/>
          <a:stretch/>
        </p:blipFill>
        <p:spPr>
          <a:xfrm>
            <a:off x="5788375" y="1801975"/>
            <a:ext cx="1957951" cy="2375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6550" y="3100800"/>
            <a:ext cx="3857625" cy="107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7"/>
          <p:cNvSpPr txBox="1"/>
          <p:nvPr>
            <p:ph type="ctrTitle"/>
          </p:nvPr>
        </p:nvSpPr>
        <p:spPr>
          <a:xfrm>
            <a:off x="311700" y="1226800"/>
            <a:ext cx="8520600" cy="15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Les damos la bienvenida</a:t>
            </a:r>
            <a:endParaRPr/>
          </a:p>
        </p:txBody>
      </p:sp>
      <p:sp>
        <p:nvSpPr>
          <p:cNvPr id="150" name="Google Shape;150;p1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Vamos a comenzar a grabar la clase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5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750">
                <a:solidFill>
                  <a:srgbClr val="FF8B39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skew</a:t>
            </a:r>
            <a:r>
              <a:rPr lang="es" sz="2750">
                <a:solidFill>
                  <a:srgbClr val="FF8B39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()</a:t>
            </a:r>
            <a:endParaRPr sz="2750">
              <a:solidFill>
                <a:srgbClr val="FF8B39"/>
              </a:solidFill>
            </a:endParaRPr>
          </a:p>
        </p:txBody>
      </p:sp>
      <p:sp>
        <p:nvSpPr>
          <p:cNvPr id="298" name="Google Shape;298;p35"/>
          <p:cNvSpPr txBox="1"/>
          <p:nvPr>
            <p:ph idx="1" type="body"/>
          </p:nvPr>
        </p:nvSpPr>
        <p:spPr>
          <a:xfrm>
            <a:off x="311700" y="1441125"/>
            <a:ext cx="4746300" cy="154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377BC7"/>
                </a:solidFill>
              </a:rPr>
              <a:t>D</a:t>
            </a:r>
            <a:r>
              <a:rPr b="1" lang="es">
                <a:solidFill>
                  <a:srgbClr val="377BC7"/>
                </a:solidFill>
              </a:rPr>
              <a:t>istorsiona</a:t>
            </a:r>
            <a:r>
              <a:rPr lang="es"/>
              <a:t> los elementos según el </a:t>
            </a:r>
            <a:r>
              <a:rPr b="1" i="1" lang="es"/>
              <a:t>ángulo en grados</a:t>
            </a:r>
            <a:r>
              <a:rPr lang="es"/>
              <a:t>. Esta función se establece con uno o dos valores: </a:t>
            </a:r>
            <a:r>
              <a:rPr lang="es">
                <a:solidFill>
                  <a:srgbClr val="FF8B39"/>
                </a:solidFill>
                <a:highlight>
                  <a:srgbClr val="434343"/>
                </a:highlight>
              </a:rPr>
              <a:t>skew(x)</a:t>
            </a:r>
            <a:r>
              <a:rPr lang="es"/>
              <a:t> o </a:t>
            </a:r>
            <a:r>
              <a:rPr lang="es">
                <a:solidFill>
                  <a:srgbClr val="FF9900"/>
                </a:solidFill>
                <a:highlight>
                  <a:srgbClr val="434343"/>
                </a:highlight>
              </a:rPr>
              <a:t>skew(x,y)</a:t>
            </a:r>
            <a:r>
              <a:rPr lang="es"/>
              <a:t>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 u="sng"/>
              <a:t>La unidad de medida utilizada también es deg al igual que en rotate().</a:t>
            </a:r>
            <a:endParaRPr u="sng"/>
          </a:p>
        </p:txBody>
      </p:sp>
      <p:pic>
        <p:nvPicPr>
          <p:cNvPr id="299" name="Google Shape;299;p35"/>
          <p:cNvPicPr preferRelativeResize="0"/>
          <p:nvPr/>
        </p:nvPicPr>
        <p:blipFill rotWithShape="1">
          <a:blip r:embed="rId3">
            <a:alphaModFix/>
          </a:blip>
          <a:srcRect b="0" l="32048" r="31864" t="0"/>
          <a:stretch/>
        </p:blipFill>
        <p:spPr>
          <a:xfrm>
            <a:off x="5710650" y="1981150"/>
            <a:ext cx="1849175" cy="165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9100" y="3257425"/>
            <a:ext cx="4152900" cy="1019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6"/>
          <p:cNvSpPr txBox="1"/>
          <p:nvPr>
            <p:ph idx="1" type="subTitle"/>
          </p:nvPr>
        </p:nvSpPr>
        <p:spPr>
          <a:xfrm>
            <a:off x="557525" y="1607775"/>
            <a:ext cx="7597800" cy="31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Las </a:t>
            </a:r>
            <a:r>
              <a:rPr b="1" lang="es" sz="1600">
                <a:solidFill>
                  <a:srgbClr val="E15BBA"/>
                </a:solidFill>
                <a:latin typeface="Montserrat"/>
                <a:ea typeface="Montserrat"/>
                <a:cs typeface="Montserrat"/>
                <a:sym typeface="Montserrat"/>
              </a:rPr>
              <a:t>animaciones</a:t>
            </a:r>
            <a:r>
              <a:rPr lang="es" sz="1600"/>
              <a:t> permiten </a:t>
            </a:r>
            <a:r>
              <a:rPr lang="es" sz="1600" u="sng"/>
              <a:t>animar la transición entre un estilo CSS y otro</a:t>
            </a:r>
            <a:r>
              <a:rPr lang="es" sz="1600"/>
              <a:t>. A </a:t>
            </a:r>
            <a:r>
              <a:rPr lang="es" sz="1600">
                <a:solidFill>
                  <a:srgbClr val="F9F9F9"/>
                </a:solidFill>
                <a:highlight>
                  <a:srgbClr val="7685E6"/>
                </a:highlight>
              </a:rPr>
              <a:t>diferencia de los transitions</a:t>
            </a:r>
            <a:r>
              <a:rPr lang="es" sz="1600"/>
              <a:t>, estos no se disparan frente a un evento determinado, si no que </a:t>
            </a:r>
            <a:r>
              <a:rPr b="1" lang="es" sz="1600">
                <a:solidFill>
                  <a:srgbClr val="FF8B39"/>
                </a:solidFill>
                <a:latin typeface="Montserrat"/>
                <a:ea typeface="Montserrat"/>
                <a:cs typeface="Montserrat"/>
                <a:sym typeface="Montserrat"/>
              </a:rPr>
              <a:t>comienzan desde que el sitio es cargado</a:t>
            </a:r>
            <a:r>
              <a:rPr lang="es" sz="1600"/>
              <a:t>.</a:t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600">
                <a:latin typeface="Montserrat"/>
                <a:ea typeface="Montserrat"/>
                <a:cs typeface="Montserrat"/>
                <a:sym typeface="Montserrat"/>
              </a:rPr>
              <a:t>Para utilizar animaciones, es necesario crearlas o definirlas previamente mediante la regla css @keyframes.</a:t>
            </a:r>
            <a:endParaRPr b="1"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306" name="Google Shape;306;p36"/>
          <p:cNvSpPr txBox="1"/>
          <p:nvPr>
            <p:ph type="ctrTitle"/>
          </p:nvPr>
        </p:nvSpPr>
        <p:spPr>
          <a:xfrm>
            <a:off x="550375" y="7600"/>
            <a:ext cx="8043300" cy="15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Animaciones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7"/>
          <p:cNvSpPr txBox="1"/>
          <p:nvPr>
            <p:ph idx="1" type="body"/>
          </p:nvPr>
        </p:nvSpPr>
        <p:spPr>
          <a:xfrm>
            <a:off x="311700" y="1152475"/>
            <a:ext cx="4166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Constan de dos componentes: 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-"/>
            </a:pPr>
            <a:r>
              <a:rPr lang="es">
                <a:highlight>
                  <a:srgbClr val="F8C823"/>
                </a:highlight>
              </a:rPr>
              <a:t>Propiedades CSS de las animaciones, que definen el comportamiento de la misma.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s">
                <a:highlight>
                  <a:srgbClr val="F8C823"/>
                </a:highlight>
              </a:rPr>
              <a:t>Un conjunto de fotogramas que indican su estado inicial y final, así como posibles puntos intermedios en la misma.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Shorthand property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 sz="1350">
                <a:solidFill>
                  <a:srgbClr val="00FFFF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animation: </a:t>
            </a:r>
            <a:r>
              <a:rPr lang="es" sz="1300">
                <a:solidFill>
                  <a:srgbClr val="FF8B39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mi-animacion 5s linear 0.2s infinite normal;</a:t>
            </a:r>
            <a:endParaRPr/>
          </a:p>
        </p:txBody>
      </p:sp>
      <p:sp>
        <p:nvSpPr>
          <p:cNvPr id="312" name="Google Shape;312;p37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Propiedades de Animaciones</a:t>
            </a:r>
            <a:endParaRPr sz="2750"/>
          </a:p>
        </p:txBody>
      </p:sp>
      <p:sp>
        <p:nvSpPr>
          <p:cNvPr id="313" name="Google Shape;313;p3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350">
                <a:solidFill>
                  <a:srgbClr val="00FFFF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animation-name</a:t>
            </a:r>
            <a:r>
              <a:rPr lang="es" sz="1350">
                <a:solidFill>
                  <a:srgbClr val="00FFFF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: </a:t>
            </a:r>
            <a:r>
              <a:rPr lang="es" sz="1300">
                <a:solidFill>
                  <a:srgbClr val="FF8B39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&lt;nombre de la animación&gt;;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350">
                <a:solidFill>
                  <a:srgbClr val="00FFFF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animation-duration:</a:t>
            </a:r>
            <a:r>
              <a:rPr lang="es" sz="1300">
                <a:solidFill>
                  <a:srgbClr val="FF8B39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 &lt;duración&gt;s | ms;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350">
                <a:solidFill>
                  <a:srgbClr val="00FFFF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animation-delay: </a:t>
            </a:r>
            <a:r>
              <a:rPr lang="es" sz="1300">
                <a:solidFill>
                  <a:srgbClr val="FF8B39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&lt;retardo&gt;s | ms;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350">
                <a:solidFill>
                  <a:srgbClr val="00FFFF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animation-timing-function:</a:t>
            </a:r>
            <a:r>
              <a:rPr lang="es"/>
              <a:t> efecto de transición. </a:t>
            </a:r>
            <a:r>
              <a:rPr lang="es" sz="1300">
                <a:solidFill>
                  <a:srgbClr val="FF8B39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linear | ease | ease-in | ease-out | ease-in-out | cubic-bezier() | step-end | steps();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350">
                <a:solidFill>
                  <a:srgbClr val="00FFFF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animation-direction:</a:t>
            </a:r>
            <a:r>
              <a:rPr lang="es" sz="1300">
                <a:solidFill>
                  <a:srgbClr val="FF8B39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 normal | reverse | alternate;</a:t>
            </a:r>
            <a:r>
              <a:rPr lang="es"/>
              <a:t>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350">
                <a:solidFill>
                  <a:srgbClr val="00FFFF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animation-iteration-count: </a:t>
            </a:r>
            <a:r>
              <a:rPr lang="es" sz="1300">
                <a:solidFill>
                  <a:srgbClr val="FF8B39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&lt;veces&gt; | infinite;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8"/>
          <p:cNvSpPr txBox="1"/>
          <p:nvPr>
            <p:ph idx="1" type="body"/>
          </p:nvPr>
        </p:nvSpPr>
        <p:spPr>
          <a:xfrm>
            <a:off x="311700" y="1152475"/>
            <a:ext cx="4653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 u="sng"/>
              <a:t>Regla CSS</a:t>
            </a:r>
            <a:r>
              <a:rPr lang="es"/>
              <a:t> donde vamos a </a:t>
            </a:r>
            <a:r>
              <a:rPr b="1" lang="es">
                <a:solidFill>
                  <a:srgbClr val="377BC7"/>
                </a:solidFill>
              </a:rPr>
              <a:t>crear una animación</a:t>
            </a:r>
            <a:r>
              <a:rPr lang="es"/>
              <a:t> para </a:t>
            </a:r>
            <a:r>
              <a:rPr b="1" lang="es"/>
              <a:t>utilizarla después</a:t>
            </a:r>
            <a:r>
              <a:rPr lang="es"/>
              <a:t> todas las veces que lo necesitemos.</a:t>
            </a:r>
            <a:endParaRPr/>
          </a:p>
        </p:txBody>
      </p:sp>
      <p:sp>
        <p:nvSpPr>
          <p:cNvPr id="319" name="Google Shape;319;p38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@keyframes</a:t>
            </a:r>
            <a:endParaRPr sz="2750"/>
          </a:p>
        </p:txBody>
      </p:sp>
      <p:pic>
        <p:nvPicPr>
          <p:cNvPr id="320" name="Google Shape;320;p38"/>
          <p:cNvPicPr preferRelativeResize="0"/>
          <p:nvPr/>
        </p:nvPicPr>
        <p:blipFill rotWithShape="1">
          <a:blip r:embed="rId3">
            <a:alphaModFix/>
          </a:blip>
          <a:srcRect b="0" l="0" r="12242" t="0"/>
          <a:stretch/>
        </p:blipFill>
        <p:spPr>
          <a:xfrm>
            <a:off x="5031125" y="1676275"/>
            <a:ext cx="3360150" cy="229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85163" y="2031050"/>
            <a:ext cx="3019476" cy="262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39"/>
          <p:cNvSpPr txBox="1"/>
          <p:nvPr>
            <p:ph idx="1" type="subTitle"/>
          </p:nvPr>
        </p:nvSpPr>
        <p:spPr>
          <a:xfrm>
            <a:off x="557529" y="1736425"/>
            <a:ext cx="8177100" cy="175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Una </a:t>
            </a:r>
            <a:r>
              <a:rPr b="1" lang="es">
                <a:solidFill>
                  <a:srgbClr val="377BC7"/>
                </a:solidFill>
                <a:latin typeface="Montserrat"/>
                <a:ea typeface="Montserrat"/>
                <a:cs typeface="Montserrat"/>
                <a:sym typeface="Montserrat"/>
              </a:rPr>
              <a:t>pseudoclase</a:t>
            </a:r>
            <a:r>
              <a:rPr lang="es"/>
              <a:t> en CSS </a:t>
            </a:r>
            <a:r>
              <a:rPr lang="es" u="sng"/>
              <a:t>es una palabra clave</a:t>
            </a:r>
            <a:r>
              <a:rPr lang="es"/>
              <a:t> añadida a un selector que </a:t>
            </a:r>
            <a:r>
              <a:rPr lang="es">
                <a:solidFill>
                  <a:srgbClr val="F9F9F9"/>
                </a:solidFill>
                <a:highlight>
                  <a:srgbClr val="E15BBA"/>
                </a:highlight>
              </a:rPr>
              <a:t>especifica un estado especial del elemento</a:t>
            </a:r>
            <a:r>
              <a:rPr lang="es"/>
              <a:t> o elementos seleccionados.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Permiten </a:t>
            </a:r>
            <a:r>
              <a:rPr b="1" lang="es">
                <a:latin typeface="Montserrat"/>
                <a:ea typeface="Montserrat"/>
                <a:cs typeface="Montserrat"/>
                <a:sym typeface="Montserrat"/>
              </a:rPr>
              <a:t>aplicar un estilo</a:t>
            </a:r>
            <a:r>
              <a:rPr lang="es"/>
              <a:t> a un elemento no sólo </a:t>
            </a:r>
            <a:r>
              <a:rPr lang="es" u="sng"/>
              <a:t>en relación con el contenido de la estructura</a:t>
            </a:r>
            <a:r>
              <a:rPr lang="es"/>
              <a:t> del documento, </a:t>
            </a:r>
            <a:r>
              <a:rPr b="1" lang="es">
                <a:solidFill>
                  <a:srgbClr val="F9F9F9"/>
                </a:solidFill>
                <a:highlight>
                  <a:srgbClr val="2991D6"/>
                </a:highlight>
                <a:latin typeface="Montserrat"/>
                <a:ea typeface="Montserrat"/>
                <a:cs typeface="Montserrat"/>
                <a:sym typeface="Montserrat"/>
              </a:rPr>
              <a:t>sino también en relación a los factores externos</a:t>
            </a:r>
            <a:r>
              <a:rPr lang="es"/>
              <a:t>.</a:t>
            </a:r>
            <a:endParaRPr/>
          </a:p>
        </p:txBody>
      </p:sp>
      <p:sp>
        <p:nvSpPr>
          <p:cNvPr id="327" name="Google Shape;327;p39"/>
          <p:cNvSpPr txBox="1"/>
          <p:nvPr>
            <p:ph type="ctrTitle"/>
          </p:nvPr>
        </p:nvSpPr>
        <p:spPr>
          <a:xfrm>
            <a:off x="550375" y="7600"/>
            <a:ext cx="8043300" cy="15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Pseudoclases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40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Definición</a:t>
            </a:r>
            <a:endParaRPr sz="2750"/>
          </a:p>
        </p:txBody>
      </p:sp>
      <p:pic>
        <p:nvPicPr>
          <p:cNvPr id="333" name="Google Shape;333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4288" y="1459358"/>
            <a:ext cx="6395425" cy="2815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1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pseudoclases de enlaces </a:t>
            </a:r>
            <a:r>
              <a:rPr lang="es">
                <a:solidFill>
                  <a:srgbClr val="377BC7"/>
                </a:solidFill>
              </a:rPr>
              <a:t>:link y :visited</a:t>
            </a:r>
            <a:endParaRPr sz="2750">
              <a:solidFill>
                <a:srgbClr val="377BC7"/>
              </a:solidFill>
            </a:endParaRPr>
          </a:p>
        </p:txBody>
      </p:sp>
      <p:graphicFrame>
        <p:nvGraphicFramePr>
          <p:cNvPr id="339" name="Google Shape;339;p41"/>
          <p:cNvGraphicFramePr/>
          <p:nvPr/>
        </p:nvGraphicFramePr>
        <p:xfrm>
          <a:off x="359463" y="1456388"/>
          <a:ext cx="3000000" cy="3000000"/>
        </p:xfrm>
        <a:graphic>
          <a:graphicData uri="http://schemas.openxmlformats.org/drawingml/2006/table">
            <a:tbl>
              <a:tblPr>
                <a:solidFill>
                  <a:srgbClr val="EEEEEE"/>
                </a:solidFill>
                <a:tableStyleId>{6F5EB0A9-B5AB-46B1-95EE-1D734D426957}</a:tableStyleId>
              </a:tblPr>
              <a:tblGrid>
                <a:gridCol w="708175"/>
                <a:gridCol w="4562050"/>
              </a:tblGrid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>
                          <a:solidFill>
                            <a:srgbClr val="3B63DB"/>
                          </a:solidFill>
                          <a:highlight>
                            <a:srgbClr val="EEEEEE"/>
                          </a:highlight>
                        </a:rPr>
                        <a:t>:link</a:t>
                      </a:r>
                      <a:endParaRPr sz="1100">
                        <a:solidFill>
                          <a:srgbClr val="3B63DB"/>
                        </a:solidFill>
                        <a:highlight>
                          <a:srgbClr val="EEEEEE"/>
                        </a:highlight>
                      </a:endParaRPr>
                    </a:p>
                  </a:txBody>
                  <a:tcPr marT="76200" marB="76200" marR="76200" marL="76200">
                    <a:lnL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>
                          <a:solidFill>
                            <a:srgbClr val="333333"/>
                          </a:solidFill>
                          <a:highlight>
                            <a:srgbClr val="EEEEEE"/>
                          </a:highlight>
                        </a:rPr>
                        <a:t>Aplica estilos cuando el enlace no ha sido visitado todavía.</a:t>
                      </a:r>
                      <a:endParaRPr sz="1100">
                        <a:solidFill>
                          <a:srgbClr val="333333"/>
                        </a:solidFill>
                        <a:highlight>
                          <a:srgbClr val="EEEEEE"/>
                        </a:highlight>
                      </a:endParaRPr>
                    </a:p>
                  </a:txBody>
                  <a:tcPr marT="76200" marB="76200" marR="76200" marL="76200">
                    <a:lnL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>
                          <a:solidFill>
                            <a:srgbClr val="3B63DB"/>
                          </a:solidFill>
                          <a:highlight>
                            <a:srgbClr val="EEEEEE"/>
                          </a:highlight>
                        </a:rPr>
                        <a:t>:visited</a:t>
                      </a:r>
                      <a:endParaRPr sz="1100">
                        <a:solidFill>
                          <a:srgbClr val="3B63DB"/>
                        </a:solidFill>
                        <a:highlight>
                          <a:srgbClr val="EEEEEE"/>
                        </a:highlight>
                      </a:endParaRPr>
                    </a:p>
                  </a:txBody>
                  <a:tcPr marT="76200" marB="76200" marR="76200" marL="76200">
                    <a:lnL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>
                          <a:solidFill>
                            <a:srgbClr val="333333"/>
                          </a:solidFill>
                          <a:highlight>
                            <a:srgbClr val="EEEEEE"/>
                          </a:highlight>
                        </a:rPr>
                        <a:t>Aplica estilos cuando el enlace ha sido visitado anteriormente.</a:t>
                      </a:r>
                      <a:endParaRPr sz="1100">
                        <a:solidFill>
                          <a:srgbClr val="333333"/>
                        </a:solidFill>
                        <a:highlight>
                          <a:srgbClr val="EEEEEE"/>
                        </a:highlight>
                      </a:endParaRPr>
                    </a:p>
                  </a:txBody>
                  <a:tcPr marT="76200" marB="76200" marR="76200" marL="76200">
                    <a:lnL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340" name="Google Shape;34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9475" y="2557150"/>
            <a:ext cx="8246027" cy="620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Google Shape;341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9475" y="3473475"/>
            <a:ext cx="8246027" cy="5933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42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pseudoclases de </a:t>
            </a:r>
            <a:r>
              <a:rPr lang="es"/>
              <a:t>dinámicas </a:t>
            </a:r>
            <a:r>
              <a:rPr lang="es">
                <a:solidFill>
                  <a:srgbClr val="377BC7"/>
                </a:solidFill>
              </a:rPr>
              <a:t>:hover y :active</a:t>
            </a:r>
            <a:endParaRPr sz="2750">
              <a:solidFill>
                <a:srgbClr val="377BC7"/>
              </a:solidFill>
            </a:endParaRPr>
          </a:p>
        </p:txBody>
      </p:sp>
      <p:graphicFrame>
        <p:nvGraphicFramePr>
          <p:cNvPr id="347" name="Google Shape;347;p42"/>
          <p:cNvGraphicFramePr/>
          <p:nvPr/>
        </p:nvGraphicFramePr>
        <p:xfrm>
          <a:off x="359475" y="1454379"/>
          <a:ext cx="3000000" cy="3000000"/>
        </p:xfrm>
        <a:graphic>
          <a:graphicData uri="http://schemas.openxmlformats.org/drawingml/2006/table">
            <a:tbl>
              <a:tblPr>
                <a:solidFill>
                  <a:srgbClr val="EEEEEE"/>
                </a:solidFill>
                <a:tableStyleId>{6F5EB0A9-B5AB-46B1-95EE-1D734D426957}</a:tableStyleId>
              </a:tblPr>
              <a:tblGrid>
                <a:gridCol w="675150"/>
                <a:gridCol w="4393625"/>
              </a:tblGrid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>
                          <a:solidFill>
                            <a:srgbClr val="3B63DB"/>
                          </a:solidFill>
                          <a:highlight>
                            <a:srgbClr val="EEEEEE"/>
                          </a:highlight>
                        </a:rPr>
                        <a:t>:hover</a:t>
                      </a:r>
                      <a:endParaRPr sz="1100">
                        <a:solidFill>
                          <a:srgbClr val="3B63DB"/>
                        </a:solidFill>
                        <a:highlight>
                          <a:srgbClr val="EEEEEE"/>
                        </a:highlight>
                      </a:endParaRPr>
                    </a:p>
                  </a:txBody>
                  <a:tcPr marT="76200" marB="76200" marR="76200" marL="76200">
                    <a:lnL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>
                          <a:solidFill>
                            <a:srgbClr val="333333"/>
                          </a:solidFill>
                          <a:highlight>
                            <a:srgbClr val="EEEEEE"/>
                          </a:highlight>
                        </a:rPr>
                        <a:t>Aplica estilos cuando pasamos el ratón sobre un elemento.</a:t>
                      </a:r>
                      <a:endParaRPr sz="1100">
                        <a:solidFill>
                          <a:srgbClr val="333333"/>
                        </a:solidFill>
                        <a:highlight>
                          <a:srgbClr val="EEEEEE"/>
                        </a:highlight>
                      </a:endParaRPr>
                    </a:p>
                  </a:txBody>
                  <a:tcPr marT="76200" marB="76200" marR="76200" marL="76200">
                    <a:lnL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>
                          <a:solidFill>
                            <a:srgbClr val="3B63DB"/>
                          </a:solidFill>
                          <a:highlight>
                            <a:srgbClr val="EEEEEE"/>
                          </a:highlight>
                        </a:rPr>
                        <a:t>:active</a:t>
                      </a:r>
                      <a:endParaRPr sz="1100">
                        <a:solidFill>
                          <a:srgbClr val="3B63DB"/>
                        </a:solidFill>
                        <a:highlight>
                          <a:srgbClr val="EEEEEE"/>
                        </a:highlight>
                      </a:endParaRPr>
                    </a:p>
                  </a:txBody>
                  <a:tcPr marT="76200" marB="76200" marR="76200" marL="76200">
                    <a:lnL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>
                          <a:solidFill>
                            <a:srgbClr val="333333"/>
                          </a:solidFill>
                          <a:highlight>
                            <a:srgbClr val="EEEEEE"/>
                          </a:highlight>
                        </a:rPr>
                        <a:t>Aplica estilos cuando estamos clickeando sobre el elemento.</a:t>
                      </a:r>
                      <a:endParaRPr sz="1100">
                        <a:solidFill>
                          <a:srgbClr val="333333"/>
                        </a:solidFill>
                        <a:highlight>
                          <a:srgbClr val="EEEEEE"/>
                        </a:highlight>
                      </a:endParaRPr>
                    </a:p>
                  </a:txBody>
                  <a:tcPr marT="76200" marB="76200" marR="76200" marL="76200">
                    <a:lnL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348" name="Google Shape;348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9475" y="2396350"/>
            <a:ext cx="6462275" cy="217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43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pseudoclases de formulario </a:t>
            </a:r>
            <a:r>
              <a:rPr lang="es">
                <a:solidFill>
                  <a:srgbClr val="377BC7"/>
                </a:solidFill>
              </a:rPr>
              <a:t>:focus y :checked</a:t>
            </a:r>
            <a:endParaRPr sz="2750">
              <a:solidFill>
                <a:srgbClr val="377BC7"/>
              </a:solidFill>
            </a:endParaRPr>
          </a:p>
        </p:txBody>
      </p:sp>
      <p:graphicFrame>
        <p:nvGraphicFramePr>
          <p:cNvPr id="354" name="Google Shape;354;p43"/>
          <p:cNvGraphicFramePr/>
          <p:nvPr/>
        </p:nvGraphicFramePr>
        <p:xfrm>
          <a:off x="359475" y="1454375"/>
          <a:ext cx="3000000" cy="3000000"/>
        </p:xfrm>
        <a:graphic>
          <a:graphicData uri="http://schemas.openxmlformats.org/drawingml/2006/table">
            <a:tbl>
              <a:tblPr>
                <a:solidFill>
                  <a:srgbClr val="EEEEEE"/>
                </a:solidFill>
                <a:tableStyleId>{6F5EB0A9-B5AB-46B1-95EE-1D734D426957}</a:tableStyleId>
              </a:tblPr>
              <a:tblGrid>
                <a:gridCol w="939825"/>
                <a:gridCol w="4128950"/>
              </a:tblGrid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>
                          <a:solidFill>
                            <a:srgbClr val="3B63DB"/>
                          </a:solidFill>
                          <a:highlight>
                            <a:srgbClr val="EEEEEE"/>
                          </a:highlight>
                        </a:rPr>
                        <a:t>:focus</a:t>
                      </a:r>
                      <a:endParaRPr sz="1100">
                        <a:solidFill>
                          <a:srgbClr val="3B63DB"/>
                        </a:solidFill>
                        <a:highlight>
                          <a:srgbClr val="EEEEEE"/>
                        </a:highlight>
                      </a:endParaRPr>
                    </a:p>
                  </a:txBody>
                  <a:tcPr marT="76200" marB="76200" marR="76200" marL="76200">
                    <a:lnL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>
                          <a:solidFill>
                            <a:srgbClr val="333333"/>
                          </a:solidFill>
                          <a:highlight>
                            <a:srgbClr val="EEEEEE"/>
                          </a:highlight>
                        </a:rPr>
                        <a:t>Aplica estilos cuando el elemento tiene el foco.</a:t>
                      </a:r>
                      <a:endParaRPr sz="1100">
                        <a:solidFill>
                          <a:srgbClr val="333333"/>
                        </a:solidFill>
                        <a:highlight>
                          <a:srgbClr val="EEEEEE"/>
                        </a:highlight>
                      </a:endParaRPr>
                    </a:p>
                  </a:txBody>
                  <a:tcPr marT="76200" marB="76200" marR="76200" marL="76200">
                    <a:lnL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>
                          <a:solidFill>
                            <a:srgbClr val="3B63DB"/>
                          </a:solidFill>
                          <a:highlight>
                            <a:srgbClr val="EEEEEE"/>
                          </a:highlight>
                        </a:rPr>
                        <a:t>:checked</a:t>
                      </a:r>
                      <a:endParaRPr sz="1100">
                        <a:solidFill>
                          <a:srgbClr val="3B63DB"/>
                        </a:solidFill>
                        <a:highlight>
                          <a:srgbClr val="EEEEEE"/>
                        </a:highlight>
                      </a:endParaRPr>
                    </a:p>
                  </a:txBody>
                  <a:tcPr marT="76200" marB="76200" marR="76200" marL="76200">
                    <a:lnL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>
                          <a:solidFill>
                            <a:srgbClr val="333333"/>
                          </a:solidFill>
                          <a:highlight>
                            <a:srgbClr val="EEEEEE"/>
                          </a:highlight>
                        </a:rPr>
                        <a:t>Aplica estilos cuando la casilla está seleccionada.</a:t>
                      </a:r>
                      <a:endParaRPr sz="1100">
                        <a:solidFill>
                          <a:srgbClr val="333333"/>
                        </a:solidFill>
                        <a:highlight>
                          <a:srgbClr val="EEEEEE"/>
                        </a:highlight>
                      </a:endParaRPr>
                    </a:p>
                  </a:txBody>
                  <a:tcPr marT="76200" marB="76200" marR="76200" marL="76200">
                    <a:lnL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355" name="Google Shape;355;p43"/>
          <p:cNvPicPr preferRelativeResize="0"/>
          <p:nvPr/>
        </p:nvPicPr>
        <p:blipFill rotWithShape="1">
          <a:blip r:embed="rId3">
            <a:alphaModFix/>
          </a:blip>
          <a:srcRect b="41084" l="10453" r="11003" t="37233"/>
          <a:stretch/>
        </p:blipFill>
        <p:spPr>
          <a:xfrm>
            <a:off x="5673900" y="1502600"/>
            <a:ext cx="2765974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6" name="Google Shape;356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9475" y="2699375"/>
            <a:ext cx="6125475" cy="155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44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pseudoclases a elementos hijos de distinto tipo</a:t>
            </a:r>
            <a:endParaRPr sz="2750">
              <a:solidFill>
                <a:srgbClr val="377BC7"/>
              </a:solidFill>
            </a:endParaRPr>
          </a:p>
        </p:txBody>
      </p:sp>
      <p:sp>
        <p:nvSpPr>
          <p:cNvPr id="362" name="Google Shape;362;p44"/>
          <p:cNvSpPr txBox="1"/>
          <p:nvPr>
            <p:ph idx="1" type="body"/>
          </p:nvPr>
        </p:nvSpPr>
        <p:spPr>
          <a:xfrm>
            <a:off x="311700" y="1290875"/>
            <a:ext cx="8001000" cy="6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i="1" lang="es"/>
              <a:t>Existen varias pseudoclases que permiten hacer referencias a los elementos del documento HTML según su posición y estructura de los elementos hijos.</a:t>
            </a:r>
            <a:endParaRPr b="1" i="1"/>
          </a:p>
        </p:txBody>
      </p:sp>
      <p:sp>
        <p:nvSpPr>
          <p:cNvPr id="363" name="Google Shape;363;p44"/>
          <p:cNvSpPr txBox="1"/>
          <p:nvPr/>
        </p:nvSpPr>
        <p:spPr>
          <a:xfrm>
            <a:off x="311700" y="2088900"/>
            <a:ext cx="4102200" cy="21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00FFFF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:first-child/:last-child</a:t>
            </a: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s</a:t>
            </a: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 utiliza para </a:t>
            </a:r>
            <a:r>
              <a:rPr lang="es">
                <a:solidFill>
                  <a:schemeClr val="dk2"/>
                </a:solidFill>
                <a:highlight>
                  <a:srgbClr val="F8C823"/>
                </a:highlight>
                <a:latin typeface="Montserrat"/>
                <a:ea typeface="Montserrat"/>
                <a:cs typeface="Montserrat"/>
                <a:sym typeface="Montserrat"/>
              </a:rPr>
              <a:t>representar al primer o último elemento</a:t>
            </a: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entre un </a:t>
            </a:r>
            <a:r>
              <a:rPr lang="es" u="sng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grupo de elementos hermanos</a:t>
            </a: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s" sz="1250">
                <a:solidFill>
                  <a:srgbClr val="00FFFF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:nth-child()</a:t>
            </a: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s">
                <a:solidFill>
                  <a:schemeClr val="dk2"/>
                </a:solidFill>
                <a:highlight>
                  <a:srgbClr val="F8C823"/>
                </a:highlight>
                <a:latin typeface="Montserrat"/>
                <a:ea typeface="Montserrat"/>
                <a:cs typeface="Montserrat"/>
                <a:sym typeface="Montserrat"/>
              </a:rPr>
              <a:t>coincide con un elemento en función de su posición</a:t>
            </a: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entre un </a:t>
            </a:r>
            <a:r>
              <a:rPr lang="es" u="sng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grupo de hermanos</a:t>
            </a: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/>
          </a:p>
        </p:txBody>
      </p:sp>
      <p:pic>
        <p:nvPicPr>
          <p:cNvPr id="364" name="Google Shape;364;p44"/>
          <p:cNvPicPr preferRelativeResize="0"/>
          <p:nvPr/>
        </p:nvPicPr>
        <p:blipFill rotWithShape="1">
          <a:blip r:embed="rId3">
            <a:alphaModFix/>
          </a:blip>
          <a:srcRect b="0" l="4434" r="0" t="0"/>
          <a:stretch/>
        </p:blipFill>
        <p:spPr>
          <a:xfrm>
            <a:off x="7024925" y="1935200"/>
            <a:ext cx="1387750" cy="127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5" name="Google Shape;365;p44"/>
          <p:cNvPicPr preferRelativeResize="0"/>
          <p:nvPr/>
        </p:nvPicPr>
        <p:blipFill rotWithShape="1">
          <a:blip r:embed="rId4">
            <a:alphaModFix/>
          </a:blip>
          <a:srcRect b="0" l="0" r="30235" t="0"/>
          <a:stretch/>
        </p:blipFill>
        <p:spPr>
          <a:xfrm>
            <a:off x="4363823" y="2179450"/>
            <a:ext cx="2661101" cy="784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6" name="Google Shape;366;p4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06750" y="3362225"/>
            <a:ext cx="3663176" cy="1201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8"/>
          <p:cNvSpPr txBox="1"/>
          <p:nvPr>
            <p:ph idx="6" type="title"/>
          </p:nvPr>
        </p:nvSpPr>
        <p:spPr>
          <a:xfrm>
            <a:off x="3331525" y="2159925"/>
            <a:ext cx="2397900" cy="21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0000"/>
              <a:buFont typeface="Arial"/>
              <a:buNone/>
            </a:pPr>
            <a:r>
              <a:rPr b="1" lang="es">
                <a:solidFill>
                  <a:srgbClr val="F9F9F9"/>
                </a:solidFill>
              </a:rPr>
              <a:t>CSS Avanzado</a:t>
            </a:r>
            <a:endParaRPr b="1">
              <a:solidFill>
                <a:srgbClr val="F9F9F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0000"/>
              <a:buFont typeface="Arial"/>
              <a:buNone/>
            </a:pPr>
            <a:r>
              <a:t/>
            </a:r>
            <a:endParaRPr>
              <a:solidFill>
                <a:srgbClr val="F9F9F9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0000"/>
              <a:buFont typeface="Arial"/>
              <a:buNone/>
            </a:pPr>
            <a:r>
              <a:rPr b="1" lang="es">
                <a:solidFill>
                  <a:srgbClr val="F9F9F9"/>
                </a:solidFill>
              </a:rPr>
              <a:t>      </a:t>
            </a:r>
            <a:r>
              <a:rPr b="1" lang="es">
                <a:solidFill>
                  <a:srgbClr val="F9F9F9"/>
                </a:solidFill>
              </a:rPr>
              <a:t>Positions</a:t>
            </a:r>
            <a:endParaRPr b="1">
              <a:solidFill>
                <a:srgbClr val="F9F9F9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0000"/>
              <a:buFont typeface="Arial"/>
              <a:buNone/>
            </a:pPr>
            <a:r>
              <a:rPr b="1" lang="es">
                <a:solidFill>
                  <a:srgbClr val="F9F9F9"/>
                </a:solidFill>
              </a:rPr>
              <a:t>      </a:t>
            </a:r>
            <a:r>
              <a:rPr b="1" lang="es">
                <a:solidFill>
                  <a:srgbClr val="F9F9F9"/>
                </a:solidFill>
              </a:rPr>
              <a:t>Transiciones</a:t>
            </a:r>
            <a:endParaRPr b="1">
              <a:solidFill>
                <a:srgbClr val="F9F9F9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0000"/>
              <a:buFont typeface="Arial"/>
              <a:buNone/>
            </a:pPr>
            <a:r>
              <a:rPr b="1" lang="es">
                <a:solidFill>
                  <a:srgbClr val="F9F9F9"/>
                </a:solidFill>
              </a:rPr>
              <a:t>      </a:t>
            </a:r>
            <a:r>
              <a:rPr b="1" lang="es">
                <a:solidFill>
                  <a:srgbClr val="F9F9F9"/>
                </a:solidFill>
              </a:rPr>
              <a:t>Transformaciones</a:t>
            </a:r>
            <a:endParaRPr b="1">
              <a:solidFill>
                <a:srgbClr val="F9F9F9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0000"/>
              <a:buFont typeface="Arial"/>
              <a:buNone/>
            </a:pPr>
            <a:r>
              <a:rPr b="1" lang="es">
                <a:solidFill>
                  <a:srgbClr val="F9F9F9"/>
                </a:solidFill>
              </a:rPr>
              <a:t>      </a:t>
            </a:r>
            <a:r>
              <a:rPr b="1" lang="es">
                <a:solidFill>
                  <a:srgbClr val="F9F9F9"/>
                </a:solidFill>
              </a:rPr>
              <a:t>Animaciones</a:t>
            </a:r>
            <a:endParaRPr b="1">
              <a:solidFill>
                <a:srgbClr val="F9F9F9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0000"/>
              <a:buFont typeface="Arial"/>
              <a:buNone/>
            </a:pPr>
            <a:r>
              <a:rPr b="1" lang="es">
                <a:solidFill>
                  <a:srgbClr val="F9F9F9"/>
                </a:solidFill>
              </a:rPr>
              <a:t>      </a:t>
            </a:r>
            <a:r>
              <a:rPr b="1" lang="es">
                <a:solidFill>
                  <a:srgbClr val="F9F9F9"/>
                </a:solidFill>
              </a:rPr>
              <a:t>Pseudoselectores</a:t>
            </a:r>
            <a:endParaRPr b="1">
              <a:solidFill>
                <a:srgbClr val="F9F9F9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0000"/>
              <a:buFont typeface="Arial"/>
              <a:buNone/>
            </a:pPr>
            <a:r>
              <a:rPr b="1" lang="es">
                <a:solidFill>
                  <a:srgbClr val="F9F9F9"/>
                </a:solidFill>
              </a:rPr>
              <a:t>      </a:t>
            </a:r>
            <a:r>
              <a:rPr b="1" lang="es">
                <a:solidFill>
                  <a:srgbClr val="F9F9F9"/>
                </a:solidFill>
              </a:rPr>
              <a:t>Pseudoclases</a:t>
            </a:r>
            <a:endParaRPr b="1">
              <a:solidFill>
                <a:srgbClr val="F9F9F9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0000"/>
              <a:buFont typeface="Arial"/>
              <a:buNone/>
            </a:pPr>
            <a:r>
              <a:rPr b="1" lang="es">
                <a:solidFill>
                  <a:srgbClr val="F9F9F9"/>
                </a:solidFill>
              </a:rPr>
              <a:t>      </a:t>
            </a:r>
            <a:endParaRPr b="1">
              <a:solidFill>
                <a:srgbClr val="F9F9F9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0000"/>
              <a:buFont typeface="Arial"/>
              <a:buNone/>
            </a:pPr>
            <a:r>
              <a:rPr b="1" lang="es">
                <a:solidFill>
                  <a:srgbClr val="F9F9F9"/>
                </a:solidFill>
              </a:rPr>
              <a:t>      </a:t>
            </a:r>
            <a:endParaRPr b="1">
              <a:solidFill>
                <a:srgbClr val="F9F9F9"/>
              </a:solidFill>
            </a:endParaRPr>
          </a:p>
        </p:txBody>
      </p:sp>
      <p:sp>
        <p:nvSpPr>
          <p:cNvPr id="156" name="Google Shape;156;p18"/>
          <p:cNvSpPr txBox="1"/>
          <p:nvPr>
            <p:ph idx="2" type="title"/>
          </p:nvPr>
        </p:nvSpPr>
        <p:spPr>
          <a:xfrm>
            <a:off x="3938175" y="1159375"/>
            <a:ext cx="109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9F9F9"/>
                </a:solidFill>
              </a:rPr>
              <a:t>Clase 09</a:t>
            </a:r>
            <a:endParaRPr>
              <a:solidFill>
                <a:srgbClr val="F9F9F9"/>
              </a:solidFill>
            </a:endParaRPr>
          </a:p>
        </p:txBody>
      </p:sp>
      <p:sp>
        <p:nvSpPr>
          <p:cNvPr id="157" name="Google Shape;157;p18"/>
          <p:cNvSpPr txBox="1"/>
          <p:nvPr>
            <p:ph idx="3" type="title"/>
          </p:nvPr>
        </p:nvSpPr>
        <p:spPr>
          <a:xfrm>
            <a:off x="6877450" y="1159388"/>
            <a:ext cx="91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14141"/>
                </a:solidFill>
              </a:rPr>
              <a:t>Clase 10</a:t>
            </a:r>
            <a:endParaRPr>
              <a:solidFill>
                <a:srgbClr val="414141"/>
              </a:solidFill>
            </a:endParaRPr>
          </a:p>
        </p:txBody>
      </p:sp>
      <p:sp>
        <p:nvSpPr>
          <p:cNvPr id="158" name="Google Shape;158;p18"/>
          <p:cNvSpPr txBox="1"/>
          <p:nvPr>
            <p:ph type="title"/>
          </p:nvPr>
        </p:nvSpPr>
        <p:spPr>
          <a:xfrm>
            <a:off x="1271800" y="1159375"/>
            <a:ext cx="91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14141"/>
                </a:solidFill>
              </a:rPr>
              <a:t>Clase 08</a:t>
            </a:r>
            <a:endParaRPr>
              <a:solidFill>
                <a:srgbClr val="414141"/>
              </a:solidFill>
            </a:endParaRPr>
          </a:p>
        </p:txBody>
      </p:sp>
      <p:sp>
        <p:nvSpPr>
          <p:cNvPr id="159" name="Google Shape;159;p18"/>
          <p:cNvSpPr txBox="1"/>
          <p:nvPr>
            <p:ph idx="6" type="title"/>
          </p:nvPr>
        </p:nvSpPr>
        <p:spPr>
          <a:xfrm>
            <a:off x="6134350" y="2155125"/>
            <a:ext cx="2397900" cy="21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00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CSS Avanzado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0000"/>
              <a:buFont typeface="Arial"/>
              <a:buNone/>
            </a:pPr>
            <a:r>
              <a:t/>
            </a:r>
            <a:endParaRPr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00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Diseño Responsive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00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Mobile First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00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Media Queries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00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Transiciones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00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Breakpoint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0000"/>
              <a:buFont typeface="Arial"/>
              <a:buNone/>
            </a:pPr>
            <a:r>
              <a:t/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0000"/>
              <a:buFont typeface="Arial"/>
              <a:buNone/>
            </a:pPr>
            <a:r>
              <a:t/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0000"/>
              <a:buFont typeface="Arial"/>
              <a:buNone/>
            </a:pPr>
            <a:r>
              <a:rPr b="1" lang="es">
                <a:solidFill>
                  <a:srgbClr val="F9F9F9"/>
                </a:solidFill>
              </a:rPr>
              <a:t>      </a:t>
            </a:r>
            <a:endParaRPr b="1">
              <a:solidFill>
                <a:srgbClr val="F9F9F9"/>
              </a:solidFill>
            </a:endParaRPr>
          </a:p>
        </p:txBody>
      </p:sp>
      <p:sp>
        <p:nvSpPr>
          <p:cNvPr id="160" name="Google Shape;160;p18"/>
          <p:cNvSpPr/>
          <p:nvPr/>
        </p:nvSpPr>
        <p:spPr>
          <a:xfrm rot="5400000">
            <a:off x="6236929" y="2533681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18"/>
          <p:cNvSpPr/>
          <p:nvPr/>
        </p:nvSpPr>
        <p:spPr>
          <a:xfrm rot="5400000">
            <a:off x="6236929" y="2736153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18"/>
          <p:cNvSpPr/>
          <p:nvPr/>
        </p:nvSpPr>
        <p:spPr>
          <a:xfrm rot="5400000">
            <a:off x="6236925" y="2945767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18"/>
          <p:cNvSpPr txBox="1"/>
          <p:nvPr>
            <p:ph idx="6" type="title"/>
          </p:nvPr>
        </p:nvSpPr>
        <p:spPr>
          <a:xfrm>
            <a:off x="528700" y="2155125"/>
            <a:ext cx="2397900" cy="21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34343"/>
                </a:solidFill>
              </a:rPr>
              <a:t>GRID</a:t>
            </a:r>
            <a:endParaRPr b="1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34343"/>
                </a:solidFill>
              </a:rPr>
              <a:t>      Grid Layout</a:t>
            </a:r>
            <a:endParaRPr b="1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34343"/>
                </a:solidFill>
              </a:rPr>
              <a:t>      Características</a:t>
            </a:r>
            <a:endParaRPr b="1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34343"/>
                </a:solidFill>
              </a:rPr>
              <a:t>      Propiedades</a:t>
            </a:r>
            <a:endParaRPr b="1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F9F9F9"/>
                </a:solidFill>
              </a:rPr>
              <a:t>      </a:t>
            </a:r>
            <a:endParaRPr b="1">
              <a:solidFill>
                <a:srgbClr val="F9F9F9"/>
              </a:solidFill>
            </a:endParaRPr>
          </a:p>
        </p:txBody>
      </p:sp>
      <p:sp>
        <p:nvSpPr>
          <p:cNvPr id="164" name="Google Shape;164;p18"/>
          <p:cNvSpPr/>
          <p:nvPr/>
        </p:nvSpPr>
        <p:spPr>
          <a:xfrm rot="5400000">
            <a:off x="631279" y="2569448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18"/>
          <p:cNvSpPr/>
          <p:nvPr/>
        </p:nvSpPr>
        <p:spPr>
          <a:xfrm rot="5400000">
            <a:off x="631279" y="2800536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18"/>
          <p:cNvSpPr/>
          <p:nvPr/>
        </p:nvSpPr>
        <p:spPr>
          <a:xfrm rot="5400000">
            <a:off x="631275" y="3031611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18"/>
          <p:cNvSpPr/>
          <p:nvPr/>
        </p:nvSpPr>
        <p:spPr>
          <a:xfrm rot="5400000">
            <a:off x="6236921" y="3155393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18"/>
          <p:cNvSpPr/>
          <p:nvPr/>
        </p:nvSpPr>
        <p:spPr>
          <a:xfrm rot="5400000">
            <a:off x="6236921" y="3365018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18"/>
          <p:cNvSpPr/>
          <p:nvPr/>
        </p:nvSpPr>
        <p:spPr>
          <a:xfrm rot="5400000">
            <a:off x="3434104" y="2536154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18"/>
          <p:cNvSpPr/>
          <p:nvPr/>
        </p:nvSpPr>
        <p:spPr>
          <a:xfrm rot="5400000">
            <a:off x="3434104" y="2738627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18"/>
          <p:cNvSpPr/>
          <p:nvPr/>
        </p:nvSpPr>
        <p:spPr>
          <a:xfrm rot="5400000">
            <a:off x="3434100" y="2948241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18"/>
          <p:cNvSpPr/>
          <p:nvPr/>
        </p:nvSpPr>
        <p:spPr>
          <a:xfrm rot="5400000">
            <a:off x="3434096" y="3157867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18"/>
          <p:cNvSpPr/>
          <p:nvPr/>
        </p:nvSpPr>
        <p:spPr>
          <a:xfrm rot="5400000">
            <a:off x="3434096" y="3367492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18"/>
          <p:cNvSpPr/>
          <p:nvPr/>
        </p:nvSpPr>
        <p:spPr>
          <a:xfrm rot="5400000">
            <a:off x="3434096" y="3569963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45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pseudoclases a elementos hijos por mismo tipo</a:t>
            </a:r>
            <a:endParaRPr sz="2750">
              <a:solidFill>
                <a:srgbClr val="377BC7"/>
              </a:solidFill>
            </a:endParaRPr>
          </a:p>
        </p:txBody>
      </p:sp>
      <p:sp>
        <p:nvSpPr>
          <p:cNvPr id="372" name="Google Shape;372;p45"/>
          <p:cNvSpPr txBox="1"/>
          <p:nvPr/>
        </p:nvSpPr>
        <p:spPr>
          <a:xfrm>
            <a:off x="311700" y="1702600"/>
            <a:ext cx="4102200" cy="24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00FFFF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:first-of-type/:last-of-type</a:t>
            </a: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se utiliza para </a:t>
            </a:r>
            <a:r>
              <a:rPr lang="es">
                <a:solidFill>
                  <a:schemeClr val="dk2"/>
                </a:solidFill>
                <a:highlight>
                  <a:srgbClr val="F8C823"/>
                </a:highlight>
                <a:latin typeface="Montserrat"/>
                <a:ea typeface="Montserrat"/>
                <a:cs typeface="Montserrat"/>
                <a:sym typeface="Montserrat"/>
              </a:rPr>
              <a:t>representar al primer o último elemento</a:t>
            </a: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entre un </a:t>
            </a:r>
            <a:r>
              <a:rPr lang="es" u="sng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grupo de elementos hermanos de la misma etiqueta</a:t>
            </a: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s" sz="1250">
                <a:solidFill>
                  <a:srgbClr val="00FFFF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:</a:t>
            </a:r>
            <a:r>
              <a:rPr lang="es" sz="1250">
                <a:solidFill>
                  <a:srgbClr val="00FFFF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nth-of-type()</a:t>
            </a: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coincide con un </a:t>
            </a:r>
            <a:r>
              <a:rPr lang="es">
                <a:solidFill>
                  <a:schemeClr val="dk2"/>
                </a:solidFill>
                <a:highlight>
                  <a:srgbClr val="F8C823"/>
                </a:highlight>
                <a:latin typeface="Montserrat"/>
                <a:ea typeface="Montserrat"/>
                <a:cs typeface="Montserrat"/>
                <a:sym typeface="Montserrat"/>
              </a:rPr>
              <a:t>elemento en función de su posición</a:t>
            </a: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entre un </a:t>
            </a:r>
            <a:r>
              <a:rPr lang="es" u="sng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grupo de hermanos de la misma etiqueta</a:t>
            </a: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/>
          </a:p>
        </p:txBody>
      </p:sp>
      <p:pic>
        <p:nvPicPr>
          <p:cNvPr id="373" name="Google Shape;373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7925" y="1900625"/>
            <a:ext cx="4797700" cy="2141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46"/>
          <p:cNvSpPr txBox="1"/>
          <p:nvPr>
            <p:ph idx="1" type="subTitle"/>
          </p:nvPr>
        </p:nvSpPr>
        <p:spPr>
          <a:xfrm>
            <a:off x="557529" y="1900950"/>
            <a:ext cx="8177100" cy="156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Al igual que las pseudoclases, los pseudoelementos son otra de las características de CSS que permiten hacer referencias a «comportamientos virtuales no tangibles», o lo que es lo mismo, se le puede dar estilo a elementos que no existen realmente en el HTML, y que se pueden generar desde CSS.</a:t>
            </a:r>
            <a:endParaRPr sz="1800"/>
          </a:p>
        </p:txBody>
      </p:sp>
      <p:sp>
        <p:nvSpPr>
          <p:cNvPr id="379" name="Google Shape;379;p46"/>
          <p:cNvSpPr txBox="1"/>
          <p:nvPr>
            <p:ph type="ctrTitle"/>
          </p:nvPr>
        </p:nvSpPr>
        <p:spPr>
          <a:xfrm>
            <a:off x="550375" y="7600"/>
            <a:ext cx="8043300" cy="15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Pseudoelementos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47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pseudoelementos</a:t>
            </a:r>
            <a:endParaRPr sz="2750">
              <a:solidFill>
                <a:srgbClr val="377BC7"/>
              </a:solidFill>
            </a:endParaRPr>
          </a:p>
        </p:txBody>
      </p:sp>
      <p:sp>
        <p:nvSpPr>
          <p:cNvPr id="385" name="Google Shape;385;p47"/>
          <p:cNvSpPr txBox="1"/>
          <p:nvPr/>
        </p:nvSpPr>
        <p:spPr>
          <a:xfrm>
            <a:off x="311700" y="1223325"/>
            <a:ext cx="5006700" cy="33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00FFFF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::first-letter</a:t>
            </a: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s</a:t>
            </a: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 utiliza para </a:t>
            </a:r>
            <a:r>
              <a:rPr lang="es">
                <a:solidFill>
                  <a:schemeClr val="dk2"/>
                </a:solidFill>
                <a:highlight>
                  <a:srgbClr val="F8C823"/>
                </a:highlight>
                <a:latin typeface="Montserrat"/>
                <a:ea typeface="Montserrat"/>
                <a:cs typeface="Montserrat"/>
                <a:sym typeface="Montserrat"/>
              </a:rPr>
              <a:t>darle estilo a la primera letra de un texto</a:t>
            </a: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00FFFF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::selection</a:t>
            </a: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se utiliza para </a:t>
            </a:r>
            <a:r>
              <a:rPr lang="es">
                <a:solidFill>
                  <a:schemeClr val="dk2"/>
                </a:solidFill>
                <a:highlight>
                  <a:srgbClr val="F8C823"/>
                </a:highlight>
                <a:latin typeface="Montserrat"/>
                <a:ea typeface="Montserrat"/>
                <a:cs typeface="Montserrat"/>
                <a:sym typeface="Montserrat"/>
              </a:rPr>
              <a:t>darle estilo al texto seleccionado</a:t>
            </a: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00FFFF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::first-line</a:t>
            </a: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se utiliza para </a:t>
            </a:r>
            <a:r>
              <a:rPr lang="es">
                <a:solidFill>
                  <a:schemeClr val="dk2"/>
                </a:solidFill>
                <a:highlight>
                  <a:srgbClr val="F8C823"/>
                </a:highlight>
                <a:latin typeface="Montserrat"/>
                <a:ea typeface="Montserrat"/>
                <a:cs typeface="Montserrat"/>
                <a:sym typeface="Montserrat"/>
              </a:rPr>
              <a:t>darle estilo a la primera línea de un párrafo.</a:t>
            </a:r>
            <a:endParaRPr>
              <a:solidFill>
                <a:schemeClr val="dk2"/>
              </a:solidFill>
              <a:highlight>
                <a:srgbClr val="F8C823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00FFFF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::before</a:t>
            </a: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puede utilizarse para </a:t>
            </a:r>
            <a:r>
              <a:rPr lang="es">
                <a:solidFill>
                  <a:schemeClr val="dk2"/>
                </a:solidFill>
                <a:highlight>
                  <a:srgbClr val="F8C823"/>
                </a:highlight>
                <a:latin typeface="Montserrat"/>
                <a:ea typeface="Montserrat"/>
                <a:cs typeface="Montserrat"/>
                <a:sym typeface="Montserrat"/>
              </a:rPr>
              <a:t>agregar algo antes del contenido de un elemento.</a:t>
            </a:r>
            <a:endParaRPr>
              <a:solidFill>
                <a:schemeClr val="dk2"/>
              </a:solidFill>
              <a:highlight>
                <a:srgbClr val="F8C823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    </a:t>
            </a:r>
            <a:r>
              <a:rPr lang="es">
                <a:solidFill>
                  <a:schemeClr val="dk2"/>
                </a:solidFill>
                <a:highlight>
                  <a:srgbClr val="414141"/>
                </a:highlight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s">
                <a:solidFill>
                  <a:srgbClr val="00FFFF"/>
                </a:solidFill>
                <a:highlight>
                  <a:srgbClr val="414141"/>
                </a:highlight>
                <a:latin typeface="Montserrat"/>
                <a:ea typeface="Montserrat"/>
                <a:cs typeface="Montserrat"/>
                <a:sym typeface="Montserrat"/>
              </a:rPr>
              <a:t>a</a:t>
            </a:r>
            <a:r>
              <a:rPr lang="es">
                <a:solidFill>
                  <a:srgbClr val="F8C823"/>
                </a:solidFill>
                <a:highlight>
                  <a:srgbClr val="414141"/>
                </a:highlight>
                <a:latin typeface="Montserrat"/>
                <a:ea typeface="Montserrat"/>
                <a:cs typeface="Montserrat"/>
                <a:sym typeface="Montserrat"/>
              </a:rPr>
              <a:t>::before</a:t>
            </a:r>
            <a:r>
              <a:rPr lang="es">
                <a:solidFill>
                  <a:srgbClr val="F9F9F9"/>
                </a:solidFill>
                <a:highlight>
                  <a:srgbClr val="414141"/>
                </a:highlight>
                <a:latin typeface="Montserrat"/>
                <a:ea typeface="Montserrat"/>
                <a:cs typeface="Montserrat"/>
                <a:sym typeface="Montserrat"/>
              </a:rPr>
              <a:t>{</a:t>
            </a:r>
            <a:r>
              <a:rPr lang="es">
                <a:solidFill>
                  <a:schemeClr val="dk2"/>
                </a:solidFill>
                <a:highlight>
                  <a:srgbClr val="414141"/>
                </a:highlight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s">
                <a:solidFill>
                  <a:srgbClr val="FF8B39"/>
                </a:solidFill>
                <a:highlight>
                  <a:srgbClr val="414141"/>
                </a:highlight>
                <a:latin typeface="Montserrat"/>
                <a:ea typeface="Montserrat"/>
                <a:cs typeface="Montserrat"/>
                <a:sym typeface="Montserrat"/>
              </a:rPr>
              <a:t>content:“</a:t>
            </a:r>
            <a:r>
              <a:rPr lang="es">
                <a:solidFill>
                  <a:schemeClr val="dk2"/>
                </a:solidFill>
                <a:highlight>
                  <a:srgbClr val="414141"/>
                </a:highlight>
                <a:latin typeface="Montserrat"/>
                <a:ea typeface="Montserrat"/>
                <a:cs typeface="Montserrat"/>
                <a:sym typeface="Montserrat"/>
              </a:rPr>
              <a:t>✨</a:t>
            </a:r>
            <a:r>
              <a:rPr lang="es">
                <a:solidFill>
                  <a:srgbClr val="FF8B39"/>
                </a:solidFill>
                <a:highlight>
                  <a:srgbClr val="414141"/>
                </a:highlight>
                <a:latin typeface="Montserrat"/>
                <a:ea typeface="Montserrat"/>
                <a:cs typeface="Montserrat"/>
                <a:sym typeface="Montserrat"/>
              </a:rPr>
              <a:t>";</a:t>
            </a:r>
            <a:r>
              <a:rPr lang="es">
                <a:solidFill>
                  <a:srgbClr val="F9F9F9"/>
                </a:solidFill>
                <a:highlight>
                  <a:srgbClr val="414141"/>
                </a:highlight>
                <a:latin typeface="Montserrat"/>
                <a:ea typeface="Montserrat"/>
                <a:cs typeface="Montserrat"/>
                <a:sym typeface="Montserrat"/>
              </a:rPr>
              <a:t>}</a:t>
            </a:r>
            <a:endParaRPr>
              <a:solidFill>
                <a:srgbClr val="F9F9F9"/>
              </a:solidFill>
              <a:highlight>
                <a:srgbClr val="414141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00FFFF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::after</a:t>
            </a: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s">
                <a:solidFill>
                  <a:schemeClr val="dk2"/>
                </a:solidFill>
                <a:highlight>
                  <a:srgbClr val="F8C823"/>
                </a:highlight>
                <a:latin typeface="Montserrat"/>
                <a:ea typeface="Montserrat"/>
                <a:cs typeface="Montserrat"/>
                <a:sym typeface="Montserrat"/>
              </a:rPr>
              <a:t>coloca contenido después de un elemento</a:t>
            </a: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    </a:t>
            </a:r>
            <a:r>
              <a:rPr lang="es">
                <a:solidFill>
                  <a:srgbClr val="00FFFF"/>
                </a:solidFill>
                <a:highlight>
                  <a:srgbClr val="414141"/>
                </a:highlight>
                <a:latin typeface="Montserrat"/>
                <a:ea typeface="Montserrat"/>
                <a:cs typeface="Montserrat"/>
                <a:sym typeface="Montserrat"/>
              </a:rPr>
              <a:t>a</a:t>
            </a:r>
            <a:r>
              <a:rPr lang="es">
                <a:solidFill>
                  <a:srgbClr val="F8C823"/>
                </a:solidFill>
                <a:highlight>
                  <a:srgbClr val="414141"/>
                </a:highlight>
                <a:latin typeface="Montserrat"/>
                <a:ea typeface="Montserrat"/>
                <a:cs typeface="Montserrat"/>
                <a:sym typeface="Montserrat"/>
              </a:rPr>
              <a:t>::after</a:t>
            </a:r>
            <a:r>
              <a:rPr lang="es">
                <a:solidFill>
                  <a:srgbClr val="F9F9F9"/>
                </a:solidFill>
                <a:highlight>
                  <a:srgbClr val="414141"/>
                </a:highlight>
                <a:latin typeface="Montserrat"/>
                <a:ea typeface="Montserrat"/>
                <a:cs typeface="Montserrat"/>
                <a:sym typeface="Montserrat"/>
              </a:rPr>
              <a:t>{</a:t>
            </a:r>
            <a:r>
              <a:rPr lang="es">
                <a:solidFill>
                  <a:srgbClr val="FF8B39"/>
                </a:solidFill>
                <a:highlight>
                  <a:srgbClr val="414141"/>
                </a:highlight>
                <a:latin typeface="Montserrat"/>
                <a:ea typeface="Montserrat"/>
                <a:cs typeface="Montserrat"/>
                <a:sym typeface="Montserrat"/>
              </a:rPr>
              <a:t> content:“</a:t>
            </a:r>
            <a:r>
              <a:rPr lang="es">
                <a:solidFill>
                  <a:srgbClr val="00FFFF"/>
                </a:solidFill>
                <a:highlight>
                  <a:srgbClr val="414141"/>
                </a:highlight>
                <a:latin typeface="Montserrat"/>
                <a:ea typeface="Montserrat"/>
                <a:cs typeface="Montserrat"/>
                <a:sym typeface="Montserrat"/>
              </a:rPr>
              <a:t>🙉</a:t>
            </a:r>
            <a:r>
              <a:rPr lang="es">
                <a:solidFill>
                  <a:srgbClr val="FF8B39"/>
                </a:solidFill>
                <a:highlight>
                  <a:srgbClr val="414141"/>
                </a:highlight>
                <a:latin typeface="Montserrat"/>
                <a:ea typeface="Montserrat"/>
                <a:cs typeface="Montserrat"/>
                <a:sym typeface="Montserrat"/>
              </a:rPr>
              <a:t>";</a:t>
            </a:r>
            <a:r>
              <a:rPr lang="es">
                <a:solidFill>
                  <a:srgbClr val="F9F9F9"/>
                </a:solidFill>
                <a:highlight>
                  <a:srgbClr val="414141"/>
                </a:highlight>
                <a:latin typeface="Montserrat"/>
                <a:ea typeface="Montserrat"/>
                <a:cs typeface="Montserrat"/>
                <a:sym typeface="Montserrat"/>
              </a:rPr>
              <a:t>}</a:t>
            </a:r>
            <a:endParaRPr>
              <a:solidFill>
                <a:srgbClr val="F9F9F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86" name="Google Shape;386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18400" y="3719925"/>
            <a:ext cx="3128800" cy="646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7" name="Google Shape;387;p4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800687" y="1760149"/>
            <a:ext cx="3985760" cy="646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8" name="Google Shape;388;p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13363" y="927425"/>
            <a:ext cx="2374400" cy="693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9" name="Google Shape;389;p4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83813" y="2671325"/>
            <a:ext cx="2833525" cy="78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48"/>
          <p:cNvSpPr txBox="1"/>
          <p:nvPr>
            <p:ph type="title"/>
          </p:nvPr>
        </p:nvSpPr>
        <p:spPr>
          <a:xfrm>
            <a:off x="490250" y="1135950"/>
            <a:ext cx="8097300" cy="36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No te olvides de dar el presente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49"/>
          <p:cNvSpPr txBox="1"/>
          <p:nvPr>
            <p:ph type="title"/>
          </p:nvPr>
        </p:nvSpPr>
        <p:spPr>
          <a:xfrm>
            <a:off x="490250" y="1135950"/>
            <a:ext cx="8097300" cy="36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Recordá: </a:t>
            </a:r>
            <a:endParaRPr/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Font typeface="Montserrat SemiBold"/>
              <a:buChar char="●"/>
            </a:pPr>
            <a:r>
              <a:rPr b="0" lang="es" sz="3200">
                <a:latin typeface="Montserrat SemiBold"/>
                <a:ea typeface="Montserrat SemiBold"/>
                <a:cs typeface="Montserrat SemiBold"/>
                <a:sym typeface="Montserrat SemiBold"/>
              </a:rPr>
              <a:t>R</a:t>
            </a:r>
            <a:r>
              <a:rPr b="0" lang="es" sz="3200">
                <a:latin typeface="Montserrat SemiBold"/>
                <a:ea typeface="Montserrat SemiBold"/>
                <a:cs typeface="Montserrat SemiBold"/>
                <a:sym typeface="Montserrat SemiBold"/>
              </a:rPr>
              <a:t>evisar la Cartelera de Novedades.</a:t>
            </a:r>
            <a:endParaRPr b="0" sz="32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Font typeface="Montserrat SemiBold"/>
              <a:buChar char="●"/>
            </a:pPr>
            <a:r>
              <a:rPr b="0" lang="es" sz="3200">
                <a:latin typeface="Montserrat SemiBold"/>
                <a:ea typeface="Montserrat SemiBold"/>
                <a:cs typeface="Montserrat SemiBold"/>
                <a:sym typeface="Montserrat SemiBold"/>
              </a:rPr>
              <a:t>H</a:t>
            </a:r>
            <a:r>
              <a:rPr b="0" lang="es" sz="3200">
                <a:latin typeface="Montserrat SemiBold"/>
                <a:ea typeface="Montserrat SemiBold"/>
                <a:cs typeface="Montserrat SemiBold"/>
                <a:sym typeface="Montserrat SemiBold"/>
              </a:rPr>
              <a:t>acer tus consultas en el Foro.</a:t>
            </a:r>
            <a:endParaRPr b="0" sz="32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/>
              <a:t>Todo en el Aula Virtual.</a:t>
            </a:r>
            <a:endParaRPr sz="320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50"/>
          <p:cNvSpPr txBox="1"/>
          <p:nvPr>
            <p:ph type="title"/>
          </p:nvPr>
        </p:nvSpPr>
        <p:spPr>
          <a:xfrm>
            <a:off x="490250" y="1135950"/>
            <a:ext cx="8097300" cy="36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4500"/>
              <a:t>¡</a:t>
            </a:r>
            <a:r>
              <a:rPr lang="es" sz="4500"/>
              <a:t>Gracias!</a:t>
            </a:r>
            <a:endParaRPr sz="4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9"/>
          <p:cNvSpPr txBox="1"/>
          <p:nvPr>
            <p:ph type="title"/>
          </p:nvPr>
        </p:nvSpPr>
        <p:spPr>
          <a:xfrm>
            <a:off x="490250" y="450150"/>
            <a:ext cx="8061000" cy="376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CSS</a:t>
            </a:r>
            <a:endParaRPr/>
          </a:p>
        </p:txBody>
      </p:sp>
      <p:sp>
        <p:nvSpPr>
          <p:cNvPr id="180" name="Google Shape;180;p19"/>
          <p:cNvSpPr txBox="1"/>
          <p:nvPr>
            <p:ph idx="4294967295" type="subTitle"/>
          </p:nvPr>
        </p:nvSpPr>
        <p:spPr>
          <a:xfrm>
            <a:off x="511711" y="2498275"/>
            <a:ext cx="4045200" cy="4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Hasta el infinito y más allá…</a:t>
            </a:r>
            <a:endParaRPr/>
          </a:p>
        </p:txBody>
      </p:sp>
      <p:pic>
        <p:nvPicPr>
          <p:cNvPr id="181" name="Google Shape;18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86700" y="1513537"/>
            <a:ext cx="1645374" cy="2116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0"/>
          <p:cNvSpPr txBox="1"/>
          <p:nvPr>
            <p:ph type="ctrTitle"/>
          </p:nvPr>
        </p:nvSpPr>
        <p:spPr>
          <a:xfrm>
            <a:off x="311700" y="1226800"/>
            <a:ext cx="8520600" cy="15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POSITIONS</a:t>
            </a:r>
            <a:endParaRPr/>
          </a:p>
        </p:txBody>
      </p:sp>
      <p:sp>
        <p:nvSpPr>
          <p:cNvPr id="187" name="Google Shape;187;p2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No te dejes vencer por un diseño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1"/>
          <p:cNvSpPr txBox="1"/>
          <p:nvPr>
            <p:ph idx="1" type="subTitle"/>
          </p:nvPr>
        </p:nvSpPr>
        <p:spPr>
          <a:xfrm>
            <a:off x="550375" y="1607775"/>
            <a:ext cx="8177100" cy="264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Hasta el momento aprendimos a manejar y posicionar los elementos de una web en base a un </a:t>
            </a:r>
            <a:r>
              <a:rPr b="1" lang="es">
                <a:solidFill>
                  <a:srgbClr val="FF8B39"/>
                </a:solidFill>
                <a:latin typeface="Montserrat"/>
                <a:ea typeface="Montserrat"/>
                <a:cs typeface="Montserrat"/>
                <a:sym typeface="Montserrat"/>
              </a:rPr>
              <a:t>flujo estático</a:t>
            </a:r>
            <a:r>
              <a:rPr lang="es"/>
              <a:t> y contínuo donde </a:t>
            </a:r>
            <a:r>
              <a:rPr lang="es">
                <a:solidFill>
                  <a:srgbClr val="F9F9F9"/>
                </a:solidFill>
                <a:highlight>
                  <a:srgbClr val="7685E6"/>
                </a:highlight>
              </a:rPr>
              <a:t>las cajas</a:t>
            </a:r>
            <a:r>
              <a:rPr lang="es"/>
              <a:t> se iban </a:t>
            </a:r>
            <a:r>
              <a:rPr lang="es" u="sng"/>
              <a:t>creando en el orden</a:t>
            </a:r>
            <a:r>
              <a:rPr lang="es"/>
              <a:t> en el cual </a:t>
            </a:r>
            <a:r>
              <a:rPr b="1" lang="es">
                <a:latin typeface="Montserrat"/>
                <a:ea typeface="Montserrat"/>
                <a:cs typeface="Montserrat"/>
                <a:sym typeface="Montserrat"/>
              </a:rPr>
              <a:t>fueron escritas</a:t>
            </a:r>
            <a:r>
              <a:rPr lang="es"/>
              <a:t> en el HTML.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Gracias a los </a:t>
            </a:r>
            <a:r>
              <a:rPr lang="es">
                <a:solidFill>
                  <a:schemeClr val="lt1"/>
                </a:solidFill>
              </a:rPr>
              <a:t>positions</a:t>
            </a:r>
            <a:r>
              <a:rPr lang="es"/>
              <a:t>, vamos a poder </a:t>
            </a:r>
            <a:r>
              <a:rPr lang="es" u="sng"/>
              <a:t>modificar el flujo estático</a:t>
            </a:r>
            <a:r>
              <a:rPr lang="es"/>
              <a:t> de nuestros elementos, permitiendo </a:t>
            </a:r>
            <a:r>
              <a:rPr lang="es">
                <a:solidFill>
                  <a:srgbClr val="FF8B39"/>
                </a:solidFill>
              </a:rPr>
              <a:t>superposiciones</a:t>
            </a:r>
            <a:r>
              <a:rPr lang="es"/>
              <a:t> o cambios de referencia </a:t>
            </a:r>
            <a:r>
              <a:rPr lang="es">
                <a:solidFill>
                  <a:srgbClr val="F9F9F9"/>
                </a:solidFill>
                <a:highlight>
                  <a:srgbClr val="E15BBA"/>
                </a:highlight>
              </a:rPr>
              <a:t>sobre</a:t>
            </a:r>
            <a:r>
              <a:rPr lang="es">
                <a:solidFill>
                  <a:srgbClr val="414141"/>
                </a:solidFill>
              </a:rPr>
              <a:t> </a:t>
            </a:r>
            <a:r>
              <a:rPr lang="es"/>
              <a:t>los que </a:t>
            </a:r>
            <a:r>
              <a:rPr lang="es">
                <a:solidFill>
                  <a:srgbClr val="F9F9F9"/>
                </a:solidFill>
                <a:highlight>
                  <a:srgbClr val="E15BBA"/>
                </a:highlight>
              </a:rPr>
              <a:t>las cajas</a:t>
            </a:r>
            <a:r>
              <a:rPr lang="es"/>
              <a:t> son dispuestas.</a:t>
            </a:r>
            <a:endParaRPr i="1"/>
          </a:p>
        </p:txBody>
      </p:sp>
      <p:sp>
        <p:nvSpPr>
          <p:cNvPr id="193" name="Google Shape;193;p21"/>
          <p:cNvSpPr txBox="1"/>
          <p:nvPr>
            <p:ph type="ctrTitle"/>
          </p:nvPr>
        </p:nvSpPr>
        <p:spPr>
          <a:xfrm>
            <a:off x="550375" y="7600"/>
            <a:ext cx="8043300" cy="15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Positions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2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Position y sus valores</a:t>
            </a:r>
            <a:endParaRPr/>
          </a:p>
        </p:txBody>
      </p:sp>
      <p:sp>
        <p:nvSpPr>
          <p:cNvPr id="199" name="Google Shape;199;p22"/>
          <p:cNvSpPr txBox="1"/>
          <p:nvPr>
            <p:ph idx="1" type="body"/>
          </p:nvPr>
        </p:nvSpPr>
        <p:spPr>
          <a:xfrm>
            <a:off x="326000" y="1388650"/>
            <a:ext cx="6391200" cy="7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 sz="1700"/>
              <a:t>L</a:t>
            </a:r>
            <a:r>
              <a:rPr lang="es" sz="1700"/>
              <a:t>a propiedad </a:t>
            </a:r>
            <a:r>
              <a:rPr lang="es">
                <a:solidFill>
                  <a:srgbClr val="00FFFF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position:</a:t>
            </a:r>
            <a:r>
              <a:rPr lang="es" sz="1700"/>
              <a:t> cuenta con los siguientes valores:    </a:t>
            </a:r>
            <a:r>
              <a:rPr lang="es">
                <a:solidFill>
                  <a:srgbClr val="F8C823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static</a:t>
            </a:r>
            <a:r>
              <a:rPr lang="es">
                <a:solidFill>
                  <a:srgbClr val="FF8B39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 | relative | absolute | fixed | sticky</a:t>
            </a:r>
            <a:r>
              <a:rPr lang="es" sz="1700"/>
              <a:t> </a:t>
            </a:r>
            <a:endParaRPr sz="1700"/>
          </a:p>
        </p:txBody>
      </p:sp>
      <p:sp>
        <p:nvSpPr>
          <p:cNvPr id="200" name="Google Shape;200;p22"/>
          <p:cNvSpPr txBox="1"/>
          <p:nvPr>
            <p:ph idx="1" type="body"/>
          </p:nvPr>
        </p:nvSpPr>
        <p:spPr>
          <a:xfrm>
            <a:off x="311700" y="2520025"/>
            <a:ext cx="4815000" cy="14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8C823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static</a:t>
            </a:r>
            <a:endParaRPr>
              <a:solidFill>
                <a:srgbClr val="F8C823"/>
              </a:solidFill>
              <a:highlight>
                <a:srgbClr val="434343"/>
              </a:highlight>
              <a:latin typeface="Fira Mono"/>
              <a:ea typeface="Fira Mono"/>
              <a:cs typeface="Fira Mono"/>
              <a:sym typeface="Fira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1700"/>
              <a:t>Valor por defecto</a:t>
            </a:r>
            <a:r>
              <a:rPr lang="es" sz="1700"/>
              <a:t>. Este valor indica que el elemento </a:t>
            </a:r>
            <a:r>
              <a:rPr lang="es" sz="1700" u="sng"/>
              <a:t>debe adoptar el flujo natural</a:t>
            </a:r>
            <a:r>
              <a:rPr lang="es" sz="1700"/>
              <a:t> del sitio. </a:t>
            </a:r>
            <a:endParaRPr>
              <a:solidFill>
                <a:srgbClr val="F8C823"/>
              </a:solidFill>
              <a:highlight>
                <a:srgbClr val="434343"/>
              </a:highlight>
              <a:latin typeface="Fira Mono"/>
              <a:ea typeface="Fira Mono"/>
              <a:cs typeface="Fira Mono"/>
              <a:sym typeface="Fira Mono"/>
            </a:endParaRPr>
          </a:p>
        </p:txBody>
      </p:sp>
      <p:pic>
        <p:nvPicPr>
          <p:cNvPr id="201" name="Google Shape;201;p22"/>
          <p:cNvPicPr preferRelativeResize="0"/>
          <p:nvPr/>
        </p:nvPicPr>
        <p:blipFill rotWithShape="1">
          <a:blip r:embed="rId3">
            <a:alphaModFix/>
          </a:blip>
          <a:srcRect b="7943" l="0" r="0" t="9137"/>
          <a:stretch/>
        </p:blipFill>
        <p:spPr>
          <a:xfrm>
            <a:off x="7940575" y="597425"/>
            <a:ext cx="891725" cy="994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11850" y="1987375"/>
            <a:ext cx="2445275" cy="2445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3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s"/>
              <a:t>Position y sus valores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23"/>
          <p:cNvSpPr txBox="1"/>
          <p:nvPr>
            <p:ph idx="1" type="body"/>
          </p:nvPr>
        </p:nvSpPr>
        <p:spPr>
          <a:xfrm>
            <a:off x="311700" y="1674838"/>
            <a:ext cx="4502700" cy="20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8B39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relative</a:t>
            </a:r>
            <a:endParaRPr>
              <a:solidFill>
                <a:srgbClr val="FF8B39"/>
              </a:solidFill>
              <a:highlight>
                <a:srgbClr val="434343"/>
              </a:highlight>
              <a:latin typeface="Fira Mono"/>
              <a:ea typeface="Fira Mono"/>
              <a:cs typeface="Fira Mono"/>
              <a:sym typeface="Fira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 sz="1700"/>
              <a:t>Se comporta </a:t>
            </a:r>
            <a:r>
              <a:rPr lang="es" sz="1700" u="sng"/>
              <a:t>igual que static</a:t>
            </a:r>
            <a:r>
              <a:rPr lang="es" sz="1700"/>
              <a:t> a menos que le agreguemos las propiedades: </a:t>
            </a:r>
            <a:r>
              <a:rPr lang="es">
                <a:solidFill>
                  <a:srgbClr val="FF8B39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top | bottom | right | left</a:t>
            </a:r>
            <a:r>
              <a:rPr lang="es" sz="1700"/>
              <a:t> causando un </a:t>
            </a:r>
            <a:r>
              <a:rPr b="1" lang="es" sz="1700"/>
              <a:t>reajuste en su posición</a:t>
            </a:r>
            <a:r>
              <a:rPr lang="es" sz="1700"/>
              <a:t> y </a:t>
            </a:r>
            <a:r>
              <a:rPr i="1" lang="es" sz="1700"/>
              <a:t>sin modificar el espacio que ocuparía originalmente</a:t>
            </a:r>
            <a:r>
              <a:rPr lang="es" sz="1700"/>
              <a:t>.</a:t>
            </a:r>
            <a:r>
              <a:rPr lang="es" sz="1700"/>
              <a:t> </a:t>
            </a:r>
            <a:endParaRPr>
              <a:solidFill>
                <a:srgbClr val="F8C823"/>
              </a:solidFill>
              <a:highlight>
                <a:srgbClr val="434343"/>
              </a:highlight>
              <a:latin typeface="Fira Mono"/>
              <a:ea typeface="Fira Mono"/>
              <a:cs typeface="Fira Mono"/>
              <a:sym typeface="Fira Mono"/>
            </a:endParaRPr>
          </a:p>
        </p:txBody>
      </p:sp>
      <p:pic>
        <p:nvPicPr>
          <p:cNvPr id="209" name="Google Shape;209;p23"/>
          <p:cNvPicPr preferRelativeResize="0"/>
          <p:nvPr/>
        </p:nvPicPr>
        <p:blipFill rotWithShape="1">
          <a:blip r:embed="rId3">
            <a:alphaModFix/>
          </a:blip>
          <a:srcRect b="1119" l="0" r="0" t="-1120"/>
          <a:stretch/>
        </p:blipFill>
        <p:spPr>
          <a:xfrm>
            <a:off x="7365625" y="597425"/>
            <a:ext cx="1466675" cy="116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24675" y="3788703"/>
            <a:ext cx="2294650" cy="127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10550" y="1799162"/>
            <a:ext cx="2446575" cy="2446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4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Position y sus valores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24"/>
          <p:cNvSpPr txBox="1"/>
          <p:nvPr>
            <p:ph idx="1" type="body"/>
          </p:nvPr>
        </p:nvSpPr>
        <p:spPr>
          <a:xfrm>
            <a:off x="311700" y="1674850"/>
            <a:ext cx="4746000" cy="22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8B39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absolute</a:t>
            </a:r>
            <a:endParaRPr>
              <a:solidFill>
                <a:srgbClr val="FF8B39"/>
              </a:solidFill>
              <a:highlight>
                <a:srgbClr val="434343"/>
              </a:highlight>
              <a:latin typeface="Fira Mono"/>
              <a:ea typeface="Fira Mono"/>
              <a:cs typeface="Fira Mono"/>
              <a:sym typeface="Fira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700"/>
              <a:t>La posición de una caja se establece de forma </a:t>
            </a:r>
            <a:r>
              <a:rPr b="1" lang="es" sz="1700">
                <a:solidFill>
                  <a:srgbClr val="7685E6"/>
                </a:solidFill>
              </a:rPr>
              <a:t>absoluta</a:t>
            </a:r>
            <a:r>
              <a:rPr lang="es" sz="1700"/>
              <a:t> respecto de su </a:t>
            </a:r>
            <a:r>
              <a:rPr lang="es" sz="1700" u="sng"/>
              <a:t>elemento contenedor relativo</a:t>
            </a:r>
            <a:r>
              <a:rPr lang="es" sz="1700"/>
              <a:t> </a:t>
            </a:r>
            <a:r>
              <a:rPr lang="es" sz="1700">
                <a:highlight>
                  <a:srgbClr val="F8C823"/>
                </a:highlight>
              </a:rPr>
              <a:t>o el body por defecto</a:t>
            </a:r>
            <a:r>
              <a:rPr lang="es" sz="1700"/>
              <a:t>.</a:t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i="1" lang="es" sz="1700"/>
              <a:t>El resto de elementos de la página ignoran la nueva posición del elemento</a:t>
            </a:r>
            <a:r>
              <a:rPr lang="es" sz="1700"/>
              <a:t>.</a:t>
            </a:r>
            <a:r>
              <a:rPr lang="es" sz="1700"/>
              <a:t> </a:t>
            </a:r>
            <a:endParaRPr>
              <a:solidFill>
                <a:srgbClr val="F8C823"/>
              </a:solidFill>
              <a:highlight>
                <a:srgbClr val="434343"/>
              </a:highlight>
              <a:latin typeface="Fira Mono"/>
              <a:ea typeface="Fira Mono"/>
              <a:cs typeface="Fira Mono"/>
              <a:sym typeface="Fira Mono"/>
            </a:endParaRPr>
          </a:p>
        </p:txBody>
      </p:sp>
      <p:pic>
        <p:nvPicPr>
          <p:cNvPr id="218" name="Google Shape;218;p24"/>
          <p:cNvPicPr preferRelativeResize="0"/>
          <p:nvPr/>
        </p:nvPicPr>
        <p:blipFill rotWithShape="1">
          <a:blip r:embed="rId3">
            <a:alphaModFix/>
          </a:blip>
          <a:srcRect b="4363" l="4565" r="4310" t="4153"/>
          <a:stretch/>
        </p:blipFill>
        <p:spPr>
          <a:xfrm>
            <a:off x="7870650" y="563550"/>
            <a:ext cx="1016050" cy="10068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14136" y="1800450"/>
            <a:ext cx="2443000" cy="244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